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22" r:id="rId2"/>
    <p:sldId id="389" r:id="rId3"/>
    <p:sldId id="406" r:id="rId4"/>
    <p:sldId id="407" r:id="rId5"/>
    <p:sldId id="359" r:id="rId6"/>
    <p:sldId id="423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5FD"/>
    <a:srgbClr val="FF66CC"/>
    <a:srgbClr val="FF99FF"/>
    <a:srgbClr val="FF3399"/>
    <a:srgbClr val="003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90065" autoAdjust="0"/>
  </p:normalViewPr>
  <p:slideViewPr>
    <p:cSldViewPr snapToGrid="0" snapToObjects="1">
      <p:cViewPr varScale="1">
        <p:scale>
          <a:sx n="69" d="100"/>
          <a:sy n="69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2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8F495CC8-051F-474D-B6A2-E8B387912DC0}" type="datetimeFigureOut">
              <a:rPr lang="en-AU" smtClean="0"/>
              <a:t>31/08/2022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6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20FDC07F-D169-4C29-98B6-EE321CC9E9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093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80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36EBE3E2-57E4-4807-97AC-303EF1706AE0}" type="datetimeFigureOut">
              <a:rPr lang="en-AU" smtClean="0"/>
              <a:t>31/08/2022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6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805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FF451A4F-D1DC-4572-9312-8837724AB59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0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51A4F-D1DC-4572-9312-8837724AB59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189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51A4F-D1DC-4572-9312-8837724AB59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46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51A4F-D1DC-4572-9312-8837724AB590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094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51A4F-D1DC-4572-9312-8837724AB590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857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non-response due to being unable to contact the patient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51A4F-D1DC-4572-9312-8837724AB590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004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51A4F-D1DC-4572-9312-8837724AB590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524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Cov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91" y="-2527"/>
            <a:ext cx="4099812" cy="52699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23957"/>
            <a:ext cx="6587719" cy="2032296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09600" y="6222092"/>
            <a:ext cx="424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>
                <a:latin typeface="Arial"/>
                <a:cs typeface="Arial"/>
              </a:rPr>
              <a:t>4 August 2022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82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69801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8" name="Picture 7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9" name="Picture 8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12323"/>
            <a:ext cx="12208572" cy="4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8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 - Cy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69801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8" name="Picture 7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7" name="Picture 6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0728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2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829529" cy="11430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7" name="Picture 6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399"/>
            <a:ext cx="12192000" cy="458006"/>
          </a:xfrm>
          <a:prstGeom prst="rect">
            <a:avLst/>
          </a:prstGeom>
        </p:spPr>
      </p:pic>
      <p:pic>
        <p:nvPicPr>
          <p:cNvPr id="5" name="Picture 2" descr="UOM-Pos3D_S_sm.png">
            <a:extLst>
              <a:ext uri="{FF2B5EF4-FFF2-40B4-BE49-F238E27FC236}">
                <a16:creationId xmlns:a16="http://schemas.microsoft.com/office/drawing/2014/main" id="{324AFC27-0C72-4B0E-B49F-0EE734DBEE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88" y="5767754"/>
            <a:ext cx="746931" cy="5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2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Cyan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730893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pic>
        <p:nvPicPr>
          <p:cNvPr id="6" name="Picture 5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8" name="Picture 7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3057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9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4" name="Picture 3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070"/>
            <a:ext cx="12192000" cy="4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26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2" name="Picture 1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0728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8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8" name="Picture 7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9" name="Picture 8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070"/>
            <a:ext cx="12192000" cy="4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3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8" name="Picture 7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7" name="Picture 6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3057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05540" y="2601418"/>
            <a:ext cx="4701717" cy="924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baseline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/>
              <a:t>THANK YOU </a:t>
            </a:r>
          </a:p>
        </p:txBody>
      </p:sp>
      <p:pic>
        <p:nvPicPr>
          <p:cNvPr id="6" name="Picture 5" descr="PPT Thankyou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92" y="1713651"/>
            <a:ext cx="6512489" cy="51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u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Blue Divi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449998"/>
            <a:ext cx="6081307" cy="1630898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DIVIDER PAGE</a:t>
            </a:r>
            <a:br>
              <a:rPr lang="en-AU" dirty="0"/>
            </a:br>
            <a:r>
              <a:rPr lang="en-AU" dirty="0"/>
              <a:t>BLUE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Cyan Divider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433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449997"/>
            <a:ext cx="5742636" cy="168021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el"/>
                <a:cs typeface="Ariel"/>
              </a:defRPr>
            </a:lvl1pPr>
          </a:lstStyle>
          <a:p>
            <a:r>
              <a:rPr lang="en-AU" dirty="0"/>
              <a:t>DIVIDER PAGE</a:t>
            </a:r>
            <a:br>
              <a:rPr lang="en-AU" dirty="0"/>
            </a:br>
            <a:r>
              <a:rPr lang="en-AU" dirty="0"/>
              <a:t>CYAN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1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8" name="Picture 7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070"/>
            <a:ext cx="12192000" cy="458006"/>
          </a:xfrm>
          <a:prstGeom prst="rect">
            <a:avLst/>
          </a:prstGeom>
        </p:spPr>
      </p:pic>
      <p:pic>
        <p:nvPicPr>
          <p:cNvPr id="6" name="Picture 2" descr="UOM-Pos3D_S_sm.png">
            <a:extLst>
              <a:ext uri="{FF2B5EF4-FFF2-40B4-BE49-F238E27FC236}">
                <a16:creationId xmlns:a16="http://schemas.microsoft.com/office/drawing/2014/main" id="{E227A14D-9EAF-4B9A-8424-8C69A5679D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88" y="5767754"/>
            <a:ext cx="746931" cy="5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68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6" name="Picture 5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0728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9566943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AU" dirty="0"/>
              <a:t>AMR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9062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7" name="Picture 6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06" y="6078"/>
            <a:ext cx="1135326" cy="1061093"/>
          </a:xfrm>
          <a:prstGeom prst="rect">
            <a:avLst/>
          </a:prstGeom>
        </p:spPr>
      </p:pic>
      <p:pic>
        <p:nvPicPr>
          <p:cNvPr id="8" name="Picture 7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070"/>
            <a:ext cx="12192000" cy="458006"/>
          </a:xfrm>
          <a:prstGeom prst="rect">
            <a:avLst/>
          </a:prstGeom>
        </p:spPr>
      </p:pic>
      <p:pic>
        <p:nvPicPr>
          <p:cNvPr id="6" name="Picture 2" descr="UOM-Pos3D_S_sm.png">
            <a:extLst>
              <a:ext uri="{FF2B5EF4-FFF2-40B4-BE49-F238E27FC236}">
                <a16:creationId xmlns:a16="http://schemas.microsoft.com/office/drawing/2014/main" id="{22840E62-3B60-41A2-B052-794526825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6888" y="5689600"/>
            <a:ext cx="746931" cy="69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54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Cy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9566943" cy="11430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en-AU" dirty="0"/>
              <a:t>AMR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19062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pic>
        <p:nvPicPr>
          <p:cNvPr id="7" name="Picture 6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6" name="Picture 5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0728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6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7" name="Picture 6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8" name="Picture 7" descr="PPT Blue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6070"/>
            <a:ext cx="12192000" cy="4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4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Cy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/>
              <a:t>Click to edit Master text styles</a:t>
            </a:r>
          </a:p>
        </p:txBody>
      </p:sp>
      <p:pic>
        <p:nvPicPr>
          <p:cNvPr id="7" name="Picture 6" descr="PPT NCAS Logo Graphi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172" y="6078"/>
            <a:ext cx="1584960" cy="1481328"/>
          </a:xfrm>
          <a:prstGeom prst="rect">
            <a:avLst/>
          </a:prstGeom>
        </p:spPr>
      </p:pic>
      <p:pic>
        <p:nvPicPr>
          <p:cNvPr id="6" name="Picture 5" descr="PPT Cyan Footer Graph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30728"/>
            <a:ext cx="12208572" cy="43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4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62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AD6E0-3D6C-934E-B0C5-5EA24BA77F87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6242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62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FAAC9-F62D-5046-8694-09B26ACA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49" r:id="rId4"/>
    <p:sldLayoutId id="2147483666" r:id="rId5"/>
    <p:sldLayoutId id="2147483650" r:id="rId6"/>
    <p:sldLayoutId id="2147483667" r:id="rId7"/>
    <p:sldLayoutId id="2147483651" r:id="rId8"/>
    <p:sldLayoutId id="2147483668" r:id="rId9"/>
    <p:sldLayoutId id="2147483652" r:id="rId10"/>
    <p:sldLayoutId id="2147483669" r:id="rId11"/>
    <p:sldLayoutId id="2147483654" r:id="rId12"/>
    <p:sldLayoutId id="2147483670" r:id="rId13"/>
    <p:sldLayoutId id="2147483673" r:id="rId14"/>
    <p:sldLayoutId id="2147483664" r:id="rId15"/>
    <p:sldLayoutId id="2147483657" r:id="rId16"/>
    <p:sldLayoutId id="2147483671" r:id="rId17"/>
    <p:sldLayoutId id="214748367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clyn.bishop@eghs.net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Canada%27s_fireworks_at_the_2013_Celebration_of_Light_in_Vancouver,_BC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6" y="619669"/>
            <a:ext cx="7559846" cy="2188846"/>
          </a:xfrm>
        </p:spPr>
        <p:txBody>
          <a:bodyPr/>
          <a:lstStyle/>
          <a:p>
            <a:r>
              <a:rPr lang="en-US" sz="3200" dirty="0"/>
              <a:t>An action plan to enhance antimicrobial stewardship in rural hospitals: </a:t>
            </a:r>
            <a:r>
              <a:rPr lang="en-US" sz="3200" dirty="0" err="1"/>
              <a:t>maximising</a:t>
            </a:r>
            <a:r>
              <a:rPr lang="en-US" sz="3200" dirty="0"/>
              <a:t> connections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3846" y="2808516"/>
            <a:ext cx="668135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Dr Jaclyn Bishop 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BPharm (Hons), </a:t>
            </a: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GradCert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(Mgt), MPH, PhD</a:t>
            </a: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jaclyn.bishop@eghs.net.au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University of Melbourne, Faculty of Medicine, Dentistry and Health Sciences</a:t>
            </a: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Department of Medicine- Royal Melbourne Hospital</a:t>
            </a: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Centre for Antimicrobial Stewardship</a:t>
            </a:r>
          </a:p>
          <a:p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East Grampians Health Service &amp; Grampians Health</a:t>
            </a:r>
          </a:p>
        </p:txBody>
      </p:sp>
      <p:pic>
        <p:nvPicPr>
          <p:cNvPr id="5" name="Picture 2" descr="UOM-Pos3D_S_sm.png">
            <a:extLst>
              <a:ext uri="{FF2B5EF4-FFF2-40B4-BE49-F238E27FC236}">
                <a16:creationId xmlns:a16="http://schemas.microsoft.com/office/drawing/2014/main" id="{CFEF86A9-C1CA-4905-94CA-F99EF579B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6636" y="6010279"/>
            <a:ext cx="719977" cy="72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65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BFCBE-AD63-4C96-975F-306C50647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09" y="503238"/>
            <a:ext cx="10411691" cy="826798"/>
          </a:xfrm>
        </p:spPr>
        <p:txBody>
          <a:bodyPr/>
          <a:lstStyle/>
          <a:p>
            <a:pPr algn="ctr"/>
            <a:r>
              <a:rPr lang="en-AU" sz="2200" dirty="0"/>
              <a:t>Recommended strategies to optimise Antimicrobial Stewardship programs </a:t>
            </a:r>
            <a:br>
              <a:rPr lang="en-AU" sz="2200" dirty="0"/>
            </a:br>
            <a:r>
              <a:rPr lang="en-AU" sz="2200" dirty="0"/>
              <a:t>in Australian rural hospitals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8251253-B3EF-41FE-B5B9-131F20CDE8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71115"/>
              </p:ext>
            </p:extLst>
          </p:nvPr>
        </p:nvGraphicFramePr>
        <p:xfrm>
          <a:off x="540327" y="1443643"/>
          <a:ext cx="10650682" cy="4495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650682">
                  <a:extLst>
                    <a:ext uri="{9D8B030D-6E8A-4147-A177-3AD203B41FA5}">
                      <a16:colId xmlns:a16="http://schemas.microsoft.com/office/drawing/2014/main" val="2775291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68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the role of existing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centralised organisations 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better share resources and support networking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66C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44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accreditation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drive direct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resource allocation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AMS programs</a:t>
                      </a:r>
                      <a:endParaRPr lang="en-AU" sz="16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8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greater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rural hospitals to develop AMS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arrangements</a:t>
                      </a:r>
                      <a:endParaRPr lang="en-AU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494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Continued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refinement of traditional roles 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within AMS programs to create new partnerships, particularly with aged and primary care (framework)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878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Focus on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priority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areas (high-risk infections, especially sepsis, cellulitis, ceftriaxone)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475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 a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repository of resources </a:t>
                      </a:r>
                      <a:r>
                        <a:rPr lang="en-AU" sz="16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infectious diseases and antibiotic therapies designed with appropriate rigour and consumer co-design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83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Greater utilisation of </a:t>
                      </a:r>
                      <a:r>
                        <a:rPr lang="en-AU" sz="1600" b="1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implementation science</a:t>
                      </a:r>
                      <a:r>
                        <a:rPr lang="en-AU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to improve the adoption and integration of evidence-based practices, policies and interventions</a:t>
                      </a:r>
                    </a:p>
                  </a:txBody>
                  <a:tcPr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336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3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B605-0B3B-4D4B-87B9-99DF279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ECD8-078D-4A28-8026-2C2D9161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>
                <a:solidFill>
                  <a:schemeClr val="tx2"/>
                </a:solidFill>
              </a:rPr>
              <a:t>There is a real opportunity to adopt a one health approach to improve antimicrobial prescribing in rural communities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Framework for an integrated AMS program across human primary, aged &amp; acute care</a:t>
            </a:r>
            <a:r>
              <a:rPr lang="en-AU" sz="20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 and veterinary practice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33162-F0DA-40DB-812D-6ACDD3DC0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02" y="2891444"/>
            <a:ext cx="3061019" cy="1769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554E68-50DA-4B61-9A2C-6E2E877A62A2}"/>
              </a:ext>
            </a:extLst>
          </p:cNvPr>
          <p:cNvSpPr txBox="1"/>
          <p:nvPr/>
        </p:nvSpPr>
        <p:spPr>
          <a:xfrm>
            <a:off x="217949" y="6566766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AU" sz="700" dirty="0">
                <a:solidFill>
                  <a:srgbClr val="FFFFFF"/>
                </a:solidFill>
                <a:hlinkClick r:id="rId4" tooltip="https://commons.wikimedia.org/wiki/File:Canada%27s_fireworks_at_the_2013_Celebration_of_Light_in_Vancouver,_BC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AU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AU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AU" sz="700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5330F-4C6A-4698-B4AD-3B6DB7A43FF6}"/>
              </a:ext>
            </a:extLst>
          </p:cNvPr>
          <p:cNvSpPr/>
          <p:nvPr/>
        </p:nvSpPr>
        <p:spPr>
          <a:xfrm>
            <a:off x="4832234" y="3123047"/>
            <a:ext cx="1908003" cy="233680"/>
          </a:xfrm>
          <a:prstGeom prst="rect">
            <a:avLst/>
          </a:prstGeom>
          <a:solidFill>
            <a:srgbClr val="E8F5F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Rural connections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27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B605-0B3B-4D4B-87B9-99DF279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ECD8-078D-4A28-8026-2C2D91619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400" dirty="0">
                <a:solidFill>
                  <a:schemeClr val="tx2"/>
                </a:solidFill>
              </a:rPr>
              <a:t>Evaluate different models for AMS in Australian regional hospitals</a:t>
            </a:r>
          </a:p>
          <a:p>
            <a:endParaRPr lang="en-AU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endParaRPr lang="en-AU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endParaRPr lang="en-AU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endParaRPr lang="en-AU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endParaRPr lang="en-AU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endParaRPr lang="en-AU" sz="20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r>
              <a:rPr lang="en-AU" sz="20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sym typeface="Wingdings" panose="05000000000000000000" pitchFamily="2" charset="2"/>
              </a:rPr>
              <a:t> Define the organisational conditions and intensity of input required</a:t>
            </a:r>
          </a:p>
          <a:p>
            <a:pPr marL="0" indent="0">
              <a:buNone/>
            </a:pPr>
            <a:endParaRPr lang="en-AU" sz="1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endParaRPr lang="en-AU" sz="1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0" indent="0">
              <a:buNone/>
            </a:pPr>
            <a:endParaRPr lang="en-AU" sz="1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256FB-BCFE-4165-B8DA-B62144DC0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479" y="2650818"/>
            <a:ext cx="401761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7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B605-0B3B-4D4B-87B9-99DF2799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dirty="0"/>
              <a:t>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EECD8-078D-4A28-8026-2C2D91619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7" y="1513841"/>
            <a:ext cx="11762888" cy="4276989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>
                <a:solidFill>
                  <a:schemeClr val="tx2"/>
                </a:solidFill>
              </a:rPr>
              <a:t>Reduce duplication across health sectors through a national repository of resources</a:t>
            </a:r>
          </a:p>
          <a:p>
            <a:pPr marL="0" indent="0">
              <a:buNone/>
            </a:pPr>
            <a:endParaRPr lang="en-AU" sz="1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FF1204-50D7-4C0D-8328-2E8EA2C92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151" y="2411790"/>
            <a:ext cx="2722159" cy="38572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64FE5F-2068-451E-A552-5ED4D394C4FF}"/>
              </a:ext>
            </a:extLst>
          </p:cNvPr>
          <p:cNvSpPr/>
          <p:nvPr/>
        </p:nvSpPr>
        <p:spPr>
          <a:xfrm>
            <a:off x="4392150" y="2530708"/>
            <a:ext cx="1023578" cy="300295"/>
          </a:xfrm>
          <a:prstGeom prst="rect">
            <a:avLst/>
          </a:prstGeom>
          <a:solidFill>
            <a:srgbClr val="003D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920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93A5-90B6-4013-13FF-DF3DA3C81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FCBD-6D43-5133-ABF9-22627007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095" y="1922318"/>
            <a:ext cx="10733809" cy="2722418"/>
          </a:xfrm>
          <a:solidFill>
            <a:srgbClr val="E8F5FD"/>
          </a:solidFill>
          <a:ln w="19050">
            <a:solidFill>
              <a:schemeClr val="tx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‘The need to improve antibiotic use is universal, but the approach to stewardship need not be the same. </a:t>
            </a:r>
          </a:p>
          <a:p>
            <a:pPr marL="0" indent="0" algn="ctr">
              <a:buNone/>
            </a:pPr>
            <a:endParaRPr lang="en-US" dirty="0">
              <a:solidFill>
                <a:srgbClr val="333333"/>
              </a:solidFill>
              <a:latin typeface="Guardian TextSans Web"/>
            </a:endParaRPr>
          </a:p>
          <a:p>
            <a:pPr marL="0" indent="0" algn="ctr"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Guardian TextSans Web"/>
              </a:rPr>
              <a:t>Adaptation, not imitation, is the key to success’ </a:t>
            </a:r>
            <a:r>
              <a:rPr lang="en-US" sz="2000" dirty="0" err="1">
                <a:solidFill>
                  <a:srgbClr val="333333"/>
                </a:solidFill>
                <a:latin typeface="Guardian TextSans Web"/>
              </a:rPr>
              <a:t>Livorsi</a:t>
            </a:r>
            <a:r>
              <a:rPr lang="en-US" sz="2000" dirty="0">
                <a:solidFill>
                  <a:srgbClr val="333333"/>
                </a:solidFill>
                <a:latin typeface="Guardian TextSans Web"/>
              </a:rPr>
              <a:t>, 2019</a:t>
            </a:r>
            <a:endParaRPr lang="en-A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717167-EFCD-93B6-4F53-6B69A4B7D0A8}"/>
              </a:ext>
            </a:extLst>
          </p:cNvPr>
          <p:cNvSpPr txBox="1"/>
          <p:nvPr/>
        </p:nvSpPr>
        <p:spPr>
          <a:xfrm>
            <a:off x="716973" y="6073575"/>
            <a:ext cx="879070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 dirty="0" err="1">
                <a:solidFill>
                  <a:srgbClr val="333333"/>
                </a:solidFill>
                <a:latin typeface="Guardian TextSans Web"/>
              </a:rPr>
              <a:t>Livorsi</a:t>
            </a:r>
            <a:r>
              <a:rPr lang="en-AU" sz="800" dirty="0">
                <a:solidFill>
                  <a:srgbClr val="333333"/>
                </a:solidFill>
                <a:latin typeface="Guardian TextSans Web"/>
              </a:rPr>
              <a:t> DJ, Reisinger HS, </a:t>
            </a:r>
            <a:r>
              <a:rPr lang="en-AU" sz="800" dirty="0" err="1">
                <a:solidFill>
                  <a:srgbClr val="333333"/>
                </a:solidFill>
                <a:latin typeface="Guardian TextSans Web"/>
              </a:rPr>
              <a:t>Stenehjem</a:t>
            </a:r>
            <a:r>
              <a:rPr lang="en-AU" sz="800" dirty="0">
                <a:solidFill>
                  <a:srgbClr val="333333"/>
                </a:solidFill>
                <a:latin typeface="Guardian TextSans Web"/>
              </a:rPr>
              <a:t> E. Adapting Antibiotic Stewardship to the Community Hospital. </a:t>
            </a:r>
            <a:r>
              <a:rPr lang="en-AU" sz="800" i="1" dirty="0">
                <a:solidFill>
                  <a:srgbClr val="333333"/>
                </a:solidFill>
                <a:latin typeface="Guardian TextSans Web"/>
              </a:rPr>
              <a:t>JAMA </a:t>
            </a:r>
            <a:r>
              <a:rPr lang="en-AU" sz="800" i="1" dirty="0" err="1">
                <a:solidFill>
                  <a:srgbClr val="333333"/>
                </a:solidFill>
                <a:latin typeface="Guardian TextSans Web"/>
              </a:rPr>
              <a:t>Netw</a:t>
            </a:r>
            <a:r>
              <a:rPr lang="en-AU" sz="800" i="1" dirty="0">
                <a:solidFill>
                  <a:srgbClr val="333333"/>
                </a:solidFill>
                <a:latin typeface="Guardian TextSans Web"/>
              </a:rPr>
              <a:t> Open.</a:t>
            </a:r>
            <a:r>
              <a:rPr lang="en-AU" sz="800" dirty="0">
                <a:solidFill>
                  <a:srgbClr val="333333"/>
                </a:solidFill>
                <a:latin typeface="Guardian TextSans Web"/>
              </a:rPr>
              <a:t> 2019;2(8):e199356. doi:10.1001/jamanetworkopen.2019.9356</a:t>
            </a:r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84619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357</Words>
  <Application>Microsoft Office PowerPoint</Application>
  <PresentationFormat>Widescreen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Ariel</vt:lpstr>
      <vt:lpstr>Calibri</vt:lpstr>
      <vt:lpstr>Guardian TextSans Web</vt:lpstr>
      <vt:lpstr>Wingdings</vt:lpstr>
      <vt:lpstr>Office Theme</vt:lpstr>
      <vt:lpstr>An action plan to enhance antimicrobial stewardship in rural hospitals: maximising connections</vt:lpstr>
      <vt:lpstr>Recommended strategies to optimise Antimicrobial Stewardship programs  in Australian rural hospitals</vt:lpstr>
      <vt:lpstr>Action plan</vt:lpstr>
      <vt:lpstr>Action plan</vt:lpstr>
      <vt:lpstr>Action plan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in regional and rural hospitals</dc:title>
  <dc:creator>Jaclyn Bishop</dc:creator>
  <cp:lastModifiedBy>Heather Donaldson</cp:lastModifiedBy>
  <cp:revision>37</cp:revision>
  <cp:lastPrinted>2021-05-17T10:51:42Z</cp:lastPrinted>
  <dcterms:created xsi:type="dcterms:W3CDTF">2021-05-15T00:33:08Z</dcterms:created>
  <dcterms:modified xsi:type="dcterms:W3CDTF">2022-08-31T00:26:52Z</dcterms:modified>
</cp:coreProperties>
</file>