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9"/>
  </p:notesMasterIdLst>
  <p:sldIdLst>
    <p:sldId id="256" r:id="rId2"/>
    <p:sldId id="319" r:id="rId3"/>
    <p:sldId id="273" r:id="rId4"/>
    <p:sldId id="296" r:id="rId5"/>
    <p:sldId id="297" r:id="rId6"/>
    <p:sldId id="320" r:id="rId7"/>
    <p:sldId id="304" r:id="rId8"/>
    <p:sldId id="321" r:id="rId9"/>
    <p:sldId id="307" r:id="rId10"/>
    <p:sldId id="310" r:id="rId11"/>
    <p:sldId id="267" r:id="rId12"/>
    <p:sldId id="313" r:id="rId13"/>
    <p:sldId id="323" r:id="rId14"/>
    <p:sldId id="324" r:id="rId15"/>
    <p:sldId id="266" r:id="rId16"/>
    <p:sldId id="274" r:id="rId17"/>
    <p:sldId id="326"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Lora" panose="020B0604020202020204" charset="0"/>
      <p:regular r:id="rId24"/>
      <p:bold r:id="rId25"/>
      <p:italic r:id="rId26"/>
      <p:boldItalic r:id="rId27"/>
    </p:embeddedFont>
    <p:embeddedFont>
      <p:font typeface="Quattrocento Sans"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e Clapham - SVHM" initials="RC-S" lastIdx="26" clrIdx="0">
    <p:extLst>
      <p:ext uri="{19B8F6BF-5375-455C-9EA6-DF929625EA0E}">
        <p15:presenceInfo xmlns:p15="http://schemas.microsoft.com/office/powerpoint/2012/main" userId="S-1-5-21-2648284231-581140481-849841753-119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5B2040-0373-4AB5-8C16-54180E59C3D7}">
  <a:tblStyle styleId="{DA5B2040-0373-4AB5-8C16-54180E59C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C8C0-4F54-423C-8FE9-BE38F65F23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72535" autoAdjust="0"/>
  </p:normalViewPr>
  <p:slideViewPr>
    <p:cSldViewPr snapToGrid="0">
      <p:cViewPr varScale="1">
        <p:scale>
          <a:sx n="73" d="100"/>
          <a:sy n="73" d="100"/>
        </p:scale>
        <p:origin x="147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Metropolitan</c:v>
                </c:pt>
              </c:strCache>
            </c:strRef>
          </c:tx>
          <c:spPr>
            <a:solidFill>
              <a:schemeClr val="accent1"/>
            </a:solidFill>
            <a:ln>
              <a:noFill/>
            </a:ln>
            <a:effectLst/>
          </c:spPr>
          <c:invertIfNegative val="0"/>
          <c:cat>
            <c:strRef>
              <c:f>Sheet1!$A$2</c:f>
              <c:strCache>
                <c:ptCount val="1"/>
                <c:pt idx="0">
                  <c:v>Rurality</c:v>
                </c:pt>
              </c:strCache>
            </c:strRef>
          </c:cat>
          <c:val>
            <c:numRef>
              <c:f>Sheet1!$B$2</c:f>
              <c:numCache>
                <c:formatCode>General</c:formatCode>
                <c:ptCount val="1"/>
                <c:pt idx="0">
                  <c:v>19</c:v>
                </c:pt>
              </c:numCache>
            </c:numRef>
          </c:val>
          <c:extLst>
            <c:ext xmlns:c16="http://schemas.microsoft.com/office/drawing/2014/chart" uri="{C3380CC4-5D6E-409C-BE32-E72D297353CC}">
              <c16:uniqueId val="{00000000-6CC3-48DE-9C7F-75E2B1CD8127}"/>
            </c:ext>
          </c:extLst>
        </c:ser>
        <c:ser>
          <c:idx val="1"/>
          <c:order val="1"/>
          <c:tx>
            <c:strRef>
              <c:f>Sheet1!$C$1</c:f>
              <c:strCache>
                <c:ptCount val="1"/>
                <c:pt idx="0">
                  <c:v>Regional</c:v>
                </c:pt>
              </c:strCache>
            </c:strRef>
          </c:tx>
          <c:spPr>
            <a:solidFill>
              <a:schemeClr val="accent2"/>
            </a:solidFill>
            <a:ln>
              <a:noFill/>
            </a:ln>
            <a:effectLst/>
          </c:spPr>
          <c:invertIfNegative val="0"/>
          <c:cat>
            <c:strRef>
              <c:f>Sheet1!$A$2</c:f>
              <c:strCache>
                <c:ptCount val="1"/>
                <c:pt idx="0">
                  <c:v>Rurality</c:v>
                </c:pt>
              </c:strCache>
            </c:strRef>
          </c:cat>
          <c:val>
            <c:numRef>
              <c:f>Sheet1!$C$2</c:f>
              <c:numCache>
                <c:formatCode>General</c:formatCode>
                <c:ptCount val="1"/>
                <c:pt idx="0">
                  <c:v>6</c:v>
                </c:pt>
              </c:numCache>
            </c:numRef>
          </c:val>
          <c:extLst>
            <c:ext xmlns:c16="http://schemas.microsoft.com/office/drawing/2014/chart" uri="{C3380CC4-5D6E-409C-BE32-E72D297353CC}">
              <c16:uniqueId val="{00000001-6CC3-48DE-9C7F-75E2B1CD8127}"/>
            </c:ext>
          </c:extLst>
        </c:ser>
        <c:ser>
          <c:idx val="2"/>
          <c:order val="2"/>
          <c:tx>
            <c:strRef>
              <c:f>Sheet1!$D$1</c:f>
              <c:strCache>
                <c:ptCount val="1"/>
                <c:pt idx="0">
                  <c:v>Rural</c:v>
                </c:pt>
              </c:strCache>
            </c:strRef>
          </c:tx>
          <c:spPr>
            <a:solidFill>
              <a:schemeClr val="accent3"/>
            </a:solidFill>
            <a:ln>
              <a:noFill/>
            </a:ln>
            <a:effectLst/>
          </c:spPr>
          <c:invertIfNegative val="0"/>
          <c:cat>
            <c:strRef>
              <c:f>Sheet1!$A$2</c:f>
              <c:strCache>
                <c:ptCount val="1"/>
                <c:pt idx="0">
                  <c:v>Rurality</c:v>
                </c:pt>
              </c:strCache>
            </c:strRef>
          </c:cat>
          <c:val>
            <c:numRef>
              <c:f>Sheet1!$D$2</c:f>
              <c:numCache>
                <c:formatCode>General</c:formatCode>
                <c:ptCount val="1"/>
                <c:pt idx="0">
                  <c:v>16</c:v>
                </c:pt>
              </c:numCache>
            </c:numRef>
          </c:val>
          <c:extLst>
            <c:ext xmlns:c16="http://schemas.microsoft.com/office/drawing/2014/chart" uri="{C3380CC4-5D6E-409C-BE32-E72D297353CC}">
              <c16:uniqueId val="{00000002-6CC3-48DE-9C7F-75E2B1CD8127}"/>
            </c:ext>
          </c:extLst>
        </c:ser>
        <c:ser>
          <c:idx val="3"/>
          <c:order val="3"/>
          <c:tx>
            <c:strRef>
              <c:f>Sheet1!$E$1</c:f>
              <c:strCache>
                <c:ptCount val="1"/>
                <c:pt idx="0">
                  <c:v>Remote</c:v>
                </c:pt>
              </c:strCache>
            </c:strRef>
          </c:tx>
          <c:spPr>
            <a:solidFill>
              <a:schemeClr val="accent4"/>
            </a:solidFill>
            <a:ln>
              <a:noFill/>
            </a:ln>
            <a:effectLst/>
          </c:spPr>
          <c:invertIfNegative val="0"/>
          <c:cat>
            <c:strRef>
              <c:f>Sheet1!$A$2</c:f>
              <c:strCache>
                <c:ptCount val="1"/>
                <c:pt idx="0">
                  <c:v>Rurality</c:v>
                </c:pt>
              </c:strCache>
            </c:strRef>
          </c:cat>
          <c:val>
            <c:numRef>
              <c:f>Sheet1!$E$2</c:f>
              <c:numCache>
                <c:formatCode>General</c:formatCode>
                <c:ptCount val="1"/>
                <c:pt idx="0">
                  <c:v>1</c:v>
                </c:pt>
              </c:numCache>
            </c:numRef>
          </c:val>
          <c:extLst>
            <c:ext xmlns:c16="http://schemas.microsoft.com/office/drawing/2014/chart" uri="{C3380CC4-5D6E-409C-BE32-E72D297353CC}">
              <c16:uniqueId val="{00000004-6CC3-48DE-9C7F-75E2B1CD8127}"/>
            </c:ext>
          </c:extLst>
        </c:ser>
        <c:ser>
          <c:idx val="4"/>
          <c:order val="4"/>
          <c:tx>
            <c:strRef>
              <c:f>Sheet1!$F$1</c:f>
              <c:strCache>
                <c:ptCount val="1"/>
                <c:pt idx="0">
                  <c:v>Column3</c:v>
                </c:pt>
              </c:strCache>
            </c:strRef>
          </c:tx>
          <c:spPr>
            <a:solidFill>
              <a:schemeClr val="accent5"/>
            </a:solidFill>
            <a:ln>
              <a:noFill/>
            </a:ln>
            <a:effectLst/>
          </c:spPr>
          <c:invertIfNegative val="0"/>
          <c:dLbls>
            <c:dLbl>
              <c:idx val="0"/>
              <c:layout>
                <c:manualLayout>
                  <c:x val="6.9514666116679766E-3"/>
                  <c:y val="-0.13564547754951639"/>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6CC3-48DE-9C7F-75E2B1CD812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Rurality</c:v>
                </c:pt>
              </c:strCache>
            </c:strRef>
          </c:cat>
          <c:val>
            <c:numRef>
              <c:f>Sheet1!$F$2</c:f>
              <c:numCache>
                <c:formatCode>General</c:formatCode>
                <c:ptCount val="1"/>
              </c:numCache>
            </c:numRef>
          </c:val>
          <c:extLst>
            <c:ext xmlns:c16="http://schemas.microsoft.com/office/drawing/2014/chart" uri="{C3380CC4-5D6E-409C-BE32-E72D297353CC}">
              <c16:uniqueId val="{00000005-6CC3-48DE-9C7F-75E2B1CD8127}"/>
            </c:ext>
          </c:extLst>
        </c:ser>
        <c:ser>
          <c:idx val="5"/>
          <c:order val="5"/>
          <c:tx>
            <c:strRef>
              <c:f>Sheet1!$G$1</c:f>
              <c:strCache>
                <c:ptCount val="1"/>
                <c:pt idx="0">
                  <c:v>N/A</c:v>
                </c:pt>
              </c:strCache>
            </c:strRef>
          </c:tx>
          <c:spPr>
            <a:solidFill>
              <a:schemeClr val="accent6"/>
            </a:solidFill>
            <a:ln>
              <a:noFill/>
            </a:ln>
            <a:effectLst/>
          </c:spPr>
          <c:invertIfNegative val="0"/>
          <c:cat>
            <c:strRef>
              <c:f>Sheet1!$A$2</c:f>
              <c:strCache>
                <c:ptCount val="1"/>
                <c:pt idx="0">
                  <c:v>Rurality</c:v>
                </c:pt>
              </c:strCache>
            </c:strRef>
          </c:cat>
          <c:val>
            <c:numRef>
              <c:f>Sheet1!$G$2</c:f>
              <c:numCache>
                <c:formatCode>General</c:formatCode>
                <c:ptCount val="1"/>
                <c:pt idx="0">
                  <c:v>24</c:v>
                </c:pt>
              </c:numCache>
            </c:numRef>
          </c:val>
          <c:extLst>
            <c:ext xmlns:c16="http://schemas.microsoft.com/office/drawing/2014/chart" uri="{C3380CC4-5D6E-409C-BE32-E72D297353CC}">
              <c16:uniqueId val="{00000006-6CC3-48DE-9C7F-75E2B1CD8127}"/>
            </c:ext>
          </c:extLst>
        </c:ser>
        <c:dLbls>
          <c:showLegendKey val="0"/>
          <c:showVal val="0"/>
          <c:showCatName val="0"/>
          <c:showSerName val="0"/>
          <c:showPercent val="0"/>
          <c:showBubbleSize val="0"/>
        </c:dLbls>
        <c:gapWidth val="150"/>
        <c:axId val="424983104"/>
        <c:axId val="424977528"/>
      </c:barChart>
      <c:catAx>
        <c:axId val="424983104"/>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dirty="0"/>
                  <a:t>Geographical</a:t>
                </a:r>
                <a:r>
                  <a:rPr lang="en-AU" baseline="0" dirty="0"/>
                  <a:t> work location </a:t>
                </a:r>
              </a:p>
              <a:p>
                <a:pPr>
                  <a:defRPr/>
                </a:pPr>
                <a:r>
                  <a:rPr lang="en-AU" sz="1000" baseline="0" dirty="0"/>
                  <a:t>(level of remoteness)</a:t>
                </a:r>
                <a:endParaRPr lang="en-AU" sz="1000"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424977528"/>
        <c:crosses val="autoZero"/>
        <c:auto val="1"/>
        <c:lblAlgn val="ctr"/>
        <c:lblOffset val="100"/>
        <c:noMultiLvlLbl val="0"/>
      </c:catAx>
      <c:valAx>
        <c:axId val="424977528"/>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dirty="0"/>
                  <a:t>Number</a:t>
                </a:r>
                <a:r>
                  <a:rPr lang="en-AU" baseline="0" dirty="0"/>
                  <a:t> of respondents</a:t>
                </a:r>
                <a:endParaRPr lang="en-AU"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4983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35719565733718"/>
          <c:y val="9.5865819222398424E-2"/>
          <c:w val="0.54982229941422422"/>
          <c:h val="0.80159515830204287"/>
        </c:manualLayout>
      </c:layout>
      <c:pieChart>
        <c:varyColors val="1"/>
        <c:ser>
          <c:idx val="0"/>
          <c:order val="0"/>
          <c:tx>
            <c:strRef>
              <c:f>Sheet1!$B$1</c:f>
              <c:strCache>
                <c:ptCount val="1"/>
                <c:pt idx="0">
                  <c:v>Screening?</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C11-47BB-B2E2-1A06A4D842C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C11-47BB-B2E2-1A06A4D842C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C11-47BB-B2E2-1A06A4D842CB}"/>
              </c:ext>
            </c:extLst>
          </c:dPt>
          <c:dLbls>
            <c:dLbl>
              <c:idx val="0"/>
              <c:layout>
                <c:manualLayout>
                  <c:x val="-3.4329136588876867E-2"/>
                  <c:y val="4.3375821145542032E-2"/>
                </c:manualLayout>
              </c:layout>
              <c:tx>
                <c:rich>
                  <a:bodyPr/>
                  <a:lstStyle/>
                  <a:p>
                    <a:r>
                      <a:rPr lang="en-US" dirty="0"/>
                      <a:t>Screening present</a:t>
                    </a:r>
                    <a:r>
                      <a:rPr lang="en-US" baseline="0" dirty="0"/>
                      <a:t> (n=13)
</a:t>
                    </a:r>
                    <a:fld id="{14FE2D7A-7981-440B-AA25-0FCAFA14069E}"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11-47BB-B2E2-1A06A4D842CB}"/>
                </c:ext>
              </c:extLst>
            </c:dLbl>
            <c:dLbl>
              <c:idx val="1"/>
              <c:layout>
                <c:manualLayout>
                  <c:x val="-2.7463309271101428E-2"/>
                  <c:y val="-0.15014707319610704"/>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r>
                      <a:rPr lang="en-US" dirty="0"/>
                      <a:t>Nil screening (n= 48)</a:t>
                    </a:r>
                    <a:r>
                      <a:rPr lang="en-US" baseline="0" dirty="0"/>
                      <a:t>
</a:t>
                    </a:r>
                    <a:fld id="{4EBD527D-762F-48CF-8D58-F27E9A1D18DB}" type="PERCENTAGE">
                      <a:rPr lang="en-US" baseline="0"/>
                      <a:pPr>
                        <a:defRPr/>
                      </a:pPr>
                      <a:t>[PERCENTAGE]</a:t>
                    </a:fld>
                    <a:endParaRPr lang="en-US" baseline="0" dirty="0"/>
                  </a:p>
                </c:rich>
              </c:tx>
              <c:spPr>
                <a:solidFill>
                  <a:srgbClr val="FFFFFF"/>
                </a:solidFill>
                <a:ln w="9525" cap="flat" cmpd="sng" algn="ctr">
                  <a:solidFill>
                    <a:srgbClr val="000000">
                      <a:lumMod val="25000"/>
                      <a:lumOff val="75000"/>
                    </a:srgbClr>
                  </a:solidFill>
                  <a:prstDash val="solid"/>
                  <a:round/>
                  <a:headEnd type="none" w="med" len="med"/>
                  <a:tailEnd type="none" w="med" len="med"/>
                  <a:extLst>
                    <a:ext uri="{C807C97D-BFC1-408E-A445-0C87EB9F89A2}">
                      <ask:lineSketchStyleProps xmlns:ask="http://schemas.microsoft.com/office/drawing/2018/sketchyshapes" xmlns:c16r2="http://schemas.microsoft.com/office/drawing/2015/06/chart" xmlns:r="http://schemas.openxmlformats.org/officeDocument/2006/relationships" xmln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81260"/>
                        <a:gd name="adj2" fmla="val -9917"/>
                      </a:avLst>
                    </a:prstGeom>
                    <a:noFill/>
                    <a:ln>
                      <a:noFill/>
                    </a:ln>
                  </c15:spPr>
                  <c15:dlblFieldTable/>
                  <c15:showDataLabelsRange val="0"/>
                </c:ext>
                <c:ext xmlns:c16="http://schemas.microsoft.com/office/drawing/2014/chart" uri="{C3380CC4-5D6E-409C-BE32-E72D297353CC}">
                  <c16:uniqueId val="{00000003-BC11-47BB-B2E2-1A06A4D842CB}"/>
                </c:ext>
              </c:extLst>
            </c:dLbl>
            <c:dLbl>
              <c:idx val="2"/>
              <c:tx>
                <c:rich>
                  <a:bodyPr/>
                  <a:lstStyle/>
                  <a:p>
                    <a:r>
                      <a:rPr lang="en-US"/>
                      <a:t>(Unsure</a:t>
                    </a:r>
                    <a:r>
                      <a:rPr lang="en-US" baseline="0"/>
                      <a:t> (n = 4) </a:t>
                    </a:r>
                    <a:br>
                      <a:rPr lang="en-US" baseline="0"/>
                    </a:br>
                    <a:r>
                      <a:rPr lang="en-US" baseline="0"/>
                      <a:t>6%</a:t>
                    </a:r>
                    <a:endParaRPr lang="en-US" dirty="0"/>
                  </a:p>
                </c:rich>
              </c:tx>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C11-47BB-B2E2-1A06A4D842CB}"/>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Yes</c:v>
                </c:pt>
                <c:pt idx="1">
                  <c:v>No</c:v>
                </c:pt>
                <c:pt idx="2">
                  <c:v>Unsure</c:v>
                </c:pt>
              </c:strCache>
            </c:strRef>
          </c:cat>
          <c:val>
            <c:numRef>
              <c:f>Sheet1!$B$2:$B$4</c:f>
              <c:numCache>
                <c:formatCode>General</c:formatCode>
                <c:ptCount val="3"/>
                <c:pt idx="0">
                  <c:v>13</c:v>
                </c:pt>
                <c:pt idx="1">
                  <c:v>48</c:v>
                </c:pt>
                <c:pt idx="2">
                  <c:v>4</c:v>
                </c:pt>
              </c:numCache>
            </c:numRef>
          </c:val>
          <c:extLst>
            <c:ext xmlns:c16="http://schemas.microsoft.com/office/drawing/2014/chart" uri="{C3380CC4-5D6E-409C-BE32-E72D297353CC}">
              <c16:uniqueId val="{00000000-2468-43E1-AF03-6B58EC6C5DB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E64D13-50DC-4E73-A75D-FD380FF1042B}"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AU"/>
        </a:p>
      </dgm:t>
    </dgm:pt>
    <dgm:pt modelId="{5320F9B5-82A5-4429-995D-95B4508B4CE0}">
      <dgm:prSet phldrT="[Text]"/>
      <dgm:spPr/>
      <dgm:t>
        <a:bodyPr/>
        <a:lstStyle/>
        <a:p>
          <a:r>
            <a:rPr lang="en-AU" dirty="0"/>
            <a:t>Screening</a:t>
          </a:r>
        </a:p>
      </dgm:t>
    </dgm:pt>
    <dgm:pt modelId="{D8D3ADC8-33E1-4C7D-945C-D10614A1E46A}" type="parTrans" cxnId="{036E1FAF-C5DB-4A3A-8A20-BDEDA8709B39}">
      <dgm:prSet/>
      <dgm:spPr/>
      <dgm:t>
        <a:bodyPr/>
        <a:lstStyle/>
        <a:p>
          <a:endParaRPr lang="en-AU"/>
        </a:p>
      </dgm:t>
    </dgm:pt>
    <dgm:pt modelId="{EABDE362-1DEC-4931-8C8A-995CCAB66519}" type="sibTrans" cxnId="{036E1FAF-C5DB-4A3A-8A20-BDEDA8709B39}">
      <dgm:prSet/>
      <dgm:spPr/>
      <dgm:t>
        <a:bodyPr/>
        <a:lstStyle/>
        <a:p>
          <a:endParaRPr lang="en-AU"/>
        </a:p>
      </dgm:t>
    </dgm:pt>
    <dgm:pt modelId="{3150F437-19A6-458E-8AE1-A2684451A5C0}">
      <dgm:prSet phldrT="[Text]"/>
      <dgm:spPr/>
      <dgm:t>
        <a:bodyPr/>
        <a:lstStyle/>
        <a:p>
          <a:r>
            <a:rPr lang="en-AU" dirty="0"/>
            <a:t> </a:t>
          </a:r>
        </a:p>
      </dgm:t>
    </dgm:pt>
    <dgm:pt modelId="{18775488-A84B-40B3-93F2-0DDE151E63C2}" type="parTrans" cxnId="{DB6B9047-C662-4482-B938-361A79169EDE}">
      <dgm:prSet/>
      <dgm:spPr/>
      <dgm:t>
        <a:bodyPr/>
        <a:lstStyle/>
        <a:p>
          <a:endParaRPr lang="en-AU"/>
        </a:p>
      </dgm:t>
    </dgm:pt>
    <dgm:pt modelId="{5423FCD6-918D-4366-80A1-C2E8C72622E9}" type="sibTrans" cxnId="{DB6B9047-C662-4482-B938-361A79169EDE}">
      <dgm:prSet/>
      <dgm:spPr/>
      <dgm:t>
        <a:bodyPr/>
        <a:lstStyle/>
        <a:p>
          <a:endParaRPr lang="en-AU"/>
        </a:p>
      </dgm:t>
    </dgm:pt>
    <dgm:pt modelId="{D3A07B87-2B1A-4D1A-8BDA-131A85E3AA73}">
      <dgm:prSet phldrT="[Text]"/>
      <dgm:spPr/>
      <dgm:t>
        <a:bodyPr/>
        <a:lstStyle/>
        <a:p>
          <a:r>
            <a:rPr lang="en-AU" dirty="0"/>
            <a:t>Referral</a:t>
          </a:r>
        </a:p>
      </dgm:t>
    </dgm:pt>
    <dgm:pt modelId="{A7005DF1-B4B7-4BB3-86EB-5DF301FFB1A5}" type="parTrans" cxnId="{B6199CC7-E5AC-4EB7-8198-5881BF5774E5}">
      <dgm:prSet/>
      <dgm:spPr/>
      <dgm:t>
        <a:bodyPr/>
        <a:lstStyle/>
        <a:p>
          <a:endParaRPr lang="en-AU"/>
        </a:p>
      </dgm:t>
    </dgm:pt>
    <dgm:pt modelId="{F726EEC1-0F55-4B2F-A879-6EFD2D8EB737}" type="sibTrans" cxnId="{B6199CC7-E5AC-4EB7-8198-5881BF5774E5}">
      <dgm:prSet/>
      <dgm:spPr/>
      <dgm:t>
        <a:bodyPr/>
        <a:lstStyle/>
        <a:p>
          <a:endParaRPr lang="en-AU"/>
        </a:p>
      </dgm:t>
    </dgm:pt>
    <dgm:pt modelId="{C687BA6A-F25E-4877-9C5A-6A02BC4CE503}">
      <dgm:prSet phldrT="[Text]"/>
      <dgm:spPr/>
      <dgm:t>
        <a:bodyPr/>
        <a:lstStyle/>
        <a:p>
          <a:r>
            <a:rPr lang="en-AU" dirty="0"/>
            <a:t>Triage</a:t>
          </a:r>
        </a:p>
      </dgm:t>
    </dgm:pt>
    <dgm:pt modelId="{E5E68328-E68D-4EB2-AFBC-5B137528FE4A}" type="parTrans" cxnId="{02A9D3AE-2C75-46CC-B69D-4F9A63130389}">
      <dgm:prSet/>
      <dgm:spPr/>
      <dgm:t>
        <a:bodyPr/>
        <a:lstStyle/>
        <a:p>
          <a:endParaRPr lang="en-AU"/>
        </a:p>
      </dgm:t>
    </dgm:pt>
    <dgm:pt modelId="{D1ED6B4A-DF6F-444A-9406-DF1A487A5EA7}" type="sibTrans" cxnId="{02A9D3AE-2C75-46CC-B69D-4F9A63130389}">
      <dgm:prSet/>
      <dgm:spPr/>
      <dgm:t>
        <a:bodyPr/>
        <a:lstStyle/>
        <a:p>
          <a:endParaRPr lang="en-AU"/>
        </a:p>
      </dgm:t>
    </dgm:pt>
    <dgm:pt modelId="{53FC8069-FD4E-4331-B0AF-DDFF4778A098}">
      <dgm:prSet phldrT="[Text]"/>
      <dgm:spPr/>
      <dgm:t>
        <a:bodyPr/>
        <a:lstStyle/>
        <a:p>
          <a:r>
            <a:rPr lang="en-AU" dirty="0"/>
            <a:t> </a:t>
          </a:r>
        </a:p>
      </dgm:t>
    </dgm:pt>
    <dgm:pt modelId="{E1A85C4B-BD3A-4EA0-9DB1-8224232F2896}" type="parTrans" cxnId="{4D7EE346-0627-4C63-8F48-8F453C6224F0}">
      <dgm:prSet/>
      <dgm:spPr/>
      <dgm:t>
        <a:bodyPr/>
        <a:lstStyle/>
        <a:p>
          <a:endParaRPr lang="en-AU"/>
        </a:p>
      </dgm:t>
    </dgm:pt>
    <dgm:pt modelId="{752ACBF5-0926-454B-AEE9-D26C52C3747E}" type="sibTrans" cxnId="{4D7EE346-0627-4C63-8F48-8F453C6224F0}">
      <dgm:prSet/>
      <dgm:spPr/>
      <dgm:t>
        <a:bodyPr/>
        <a:lstStyle/>
        <a:p>
          <a:endParaRPr lang="en-AU"/>
        </a:p>
      </dgm:t>
    </dgm:pt>
    <dgm:pt modelId="{C5A6F818-20FE-4AF5-A182-17055A46D875}">
      <dgm:prSet phldrT="[Text]"/>
      <dgm:spPr/>
      <dgm:t>
        <a:bodyPr/>
        <a:lstStyle/>
        <a:p>
          <a:r>
            <a:rPr lang="en-AU" dirty="0"/>
            <a:t>Nursing screening tools</a:t>
          </a:r>
        </a:p>
      </dgm:t>
    </dgm:pt>
    <dgm:pt modelId="{27D6DBE4-02D1-40BD-8E17-9AC2AFCFA528}" type="parTrans" cxnId="{66404519-B691-4C4F-A2DB-1656DDE2A7BA}">
      <dgm:prSet/>
      <dgm:spPr/>
      <dgm:t>
        <a:bodyPr/>
        <a:lstStyle/>
        <a:p>
          <a:endParaRPr lang="en-AU"/>
        </a:p>
      </dgm:t>
    </dgm:pt>
    <dgm:pt modelId="{60B29D9E-2DEB-4C9D-804B-59511B8244F6}" type="sibTrans" cxnId="{66404519-B691-4C4F-A2DB-1656DDE2A7BA}">
      <dgm:prSet/>
      <dgm:spPr/>
      <dgm:t>
        <a:bodyPr/>
        <a:lstStyle/>
        <a:p>
          <a:endParaRPr lang="en-AU"/>
        </a:p>
      </dgm:t>
    </dgm:pt>
    <dgm:pt modelId="{4438EEF8-E075-485F-8D4E-E26C5296D5BB}">
      <dgm:prSet phldrT="[Text]"/>
      <dgm:spPr/>
      <dgm:t>
        <a:bodyPr/>
        <a:lstStyle/>
        <a:p>
          <a:r>
            <a:rPr lang="en-AU" dirty="0"/>
            <a:t>Intermediate actions</a:t>
          </a:r>
        </a:p>
      </dgm:t>
    </dgm:pt>
    <dgm:pt modelId="{D07D47BA-46AD-45F2-964A-482857DD1CE6}" type="parTrans" cxnId="{783A49FD-BD08-4530-9DB5-E500EF7EE4C1}">
      <dgm:prSet/>
      <dgm:spPr/>
      <dgm:t>
        <a:bodyPr/>
        <a:lstStyle/>
        <a:p>
          <a:endParaRPr lang="en-AU"/>
        </a:p>
      </dgm:t>
    </dgm:pt>
    <dgm:pt modelId="{6CF23D92-0CCA-473E-9632-87A60F205577}" type="sibTrans" cxnId="{783A49FD-BD08-4530-9DB5-E500EF7EE4C1}">
      <dgm:prSet/>
      <dgm:spPr/>
      <dgm:t>
        <a:bodyPr/>
        <a:lstStyle/>
        <a:p>
          <a:endParaRPr lang="en-AU"/>
        </a:p>
      </dgm:t>
    </dgm:pt>
    <dgm:pt modelId="{1855A26A-ABC2-45FE-B0C3-11D1CA5519BE}">
      <dgm:prSet phldrT="[Text]"/>
      <dgm:spPr/>
      <dgm:t>
        <a:bodyPr/>
        <a:lstStyle/>
        <a:p>
          <a:r>
            <a:rPr lang="en-AU" dirty="0"/>
            <a:t>  </a:t>
          </a:r>
        </a:p>
      </dgm:t>
    </dgm:pt>
    <dgm:pt modelId="{DA157A2B-3498-43C2-BC27-B77DD8B53625}" type="sibTrans" cxnId="{0B181ECB-4F56-4DA2-861A-A510594E90D4}">
      <dgm:prSet/>
      <dgm:spPr/>
      <dgm:t>
        <a:bodyPr/>
        <a:lstStyle/>
        <a:p>
          <a:endParaRPr lang="en-AU"/>
        </a:p>
      </dgm:t>
    </dgm:pt>
    <dgm:pt modelId="{D8CB30EE-943D-45D5-83C4-96368702C90E}" type="parTrans" cxnId="{0B181ECB-4F56-4DA2-861A-A510594E90D4}">
      <dgm:prSet/>
      <dgm:spPr/>
      <dgm:t>
        <a:bodyPr/>
        <a:lstStyle/>
        <a:p>
          <a:endParaRPr lang="en-AU"/>
        </a:p>
      </dgm:t>
    </dgm:pt>
    <dgm:pt modelId="{7710B68A-21C6-414A-83E1-F761E840DFB8}">
      <dgm:prSet phldrT="[Text]"/>
      <dgm:spPr/>
      <dgm:t>
        <a:bodyPr/>
        <a:lstStyle/>
        <a:p>
          <a:r>
            <a:rPr lang="en-AU" dirty="0"/>
            <a:t>Increase in referral information (e.g. proforma)</a:t>
          </a:r>
        </a:p>
      </dgm:t>
    </dgm:pt>
    <dgm:pt modelId="{D05A5271-0756-4289-9CEE-92C0AEE7248F}" type="parTrans" cxnId="{02A5503D-4034-4A75-9D65-76A0A9DF1AA4}">
      <dgm:prSet/>
      <dgm:spPr/>
      <dgm:t>
        <a:bodyPr/>
        <a:lstStyle/>
        <a:p>
          <a:endParaRPr lang="en-AU"/>
        </a:p>
      </dgm:t>
    </dgm:pt>
    <dgm:pt modelId="{DA058034-8D5E-49D7-AFB7-171640D88D5E}" type="sibTrans" cxnId="{02A5503D-4034-4A75-9D65-76A0A9DF1AA4}">
      <dgm:prSet/>
      <dgm:spPr/>
      <dgm:t>
        <a:bodyPr/>
        <a:lstStyle/>
        <a:p>
          <a:endParaRPr lang="en-AU"/>
        </a:p>
      </dgm:t>
    </dgm:pt>
    <dgm:pt modelId="{12133DFD-EA14-4B1E-BCED-9525F115C144}">
      <dgm:prSet phldrT="[Text]"/>
      <dgm:spPr/>
      <dgm:t>
        <a:bodyPr/>
        <a:lstStyle/>
        <a:p>
          <a:r>
            <a:rPr lang="en-AU" dirty="0"/>
            <a:t>Regular education to staff</a:t>
          </a:r>
        </a:p>
      </dgm:t>
    </dgm:pt>
    <dgm:pt modelId="{E838F459-4F34-4030-8860-D3C174C580C6}" type="parTrans" cxnId="{C43E298E-5ADC-4519-8EB2-272B664AC8BA}">
      <dgm:prSet/>
      <dgm:spPr/>
      <dgm:t>
        <a:bodyPr/>
        <a:lstStyle/>
        <a:p>
          <a:endParaRPr lang="en-AU"/>
        </a:p>
      </dgm:t>
    </dgm:pt>
    <dgm:pt modelId="{9205C702-BB92-4E1A-91F0-8506E5B04FDA}" type="sibTrans" cxnId="{C43E298E-5ADC-4519-8EB2-272B664AC8BA}">
      <dgm:prSet/>
      <dgm:spPr/>
      <dgm:t>
        <a:bodyPr/>
        <a:lstStyle/>
        <a:p>
          <a:endParaRPr lang="en-AU"/>
        </a:p>
      </dgm:t>
    </dgm:pt>
    <dgm:pt modelId="{9BDE2EA4-9398-42C0-A16F-0931A2BC2465}">
      <dgm:prSet phldrT="[Text]"/>
      <dgm:spPr/>
      <dgm:t>
        <a:bodyPr/>
        <a:lstStyle/>
        <a:p>
          <a:r>
            <a:rPr lang="en-AU" dirty="0"/>
            <a:t>Timeframe guidelines</a:t>
          </a:r>
        </a:p>
      </dgm:t>
    </dgm:pt>
    <dgm:pt modelId="{55DD063E-5BC4-46C2-898B-7C875E4B1A33}" type="parTrans" cxnId="{E67A5D7A-9BC2-4685-94B0-637AD5A60865}">
      <dgm:prSet/>
      <dgm:spPr/>
      <dgm:t>
        <a:bodyPr/>
        <a:lstStyle/>
        <a:p>
          <a:endParaRPr lang="en-AU"/>
        </a:p>
      </dgm:t>
    </dgm:pt>
    <dgm:pt modelId="{77091EA0-E3C5-496C-94BC-95F815869F34}" type="sibTrans" cxnId="{E67A5D7A-9BC2-4685-94B0-637AD5A60865}">
      <dgm:prSet/>
      <dgm:spPr/>
      <dgm:t>
        <a:bodyPr/>
        <a:lstStyle/>
        <a:p>
          <a:endParaRPr lang="en-AU"/>
        </a:p>
      </dgm:t>
    </dgm:pt>
    <dgm:pt modelId="{6F96E73D-8036-41FF-A373-A355CEE9E9F9}" type="pres">
      <dgm:prSet presAssocID="{16E64D13-50DC-4E73-A75D-FD380FF1042B}" presName="Name0" presStyleCnt="0">
        <dgm:presLayoutVars>
          <dgm:chMax/>
          <dgm:chPref val="3"/>
          <dgm:dir/>
          <dgm:animOne val="branch"/>
          <dgm:animLvl val="lvl"/>
        </dgm:presLayoutVars>
      </dgm:prSet>
      <dgm:spPr/>
    </dgm:pt>
    <dgm:pt modelId="{5492D27C-26B6-4097-A7C5-FEEF9CFCD7FE}" type="pres">
      <dgm:prSet presAssocID="{5320F9B5-82A5-4429-995D-95B4508B4CE0}" presName="composite" presStyleCnt="0"/>
      <dgm:spPr/>
    </dgm:pt>
    <dgm:pt modelId="{B356D22B-51D2-4674-83E6-AC68465E8084}" type="pres">
      <dgm:prSet presAssocID="{5320F9B5-82A5-4429-995D-95B4508B4CE0}" presName="FirstChild" presStyleLbl="revTx" presStyleIdx="0" presStyleCnt="6">
        <dgm:presLayoutVars>
          <dgm:chMax val="0"/>
          <dgm:chPref val="0"/>
          <dgm:bulletEnabled val="1"/>
        </dgm:presLayoutVars>
      </dgm:prSet>
      <dgm:spPr/>
    </dgm:pt>
    <dgm:pt modelId="{14F7C4D3-2563-47DC-B73C-14F895390F95}" type="pres">
      <dgm:prSet presAssocID="{5320F9B5-82A5-4429-995D-95B4508B4CE0}" presName="Parent" presStyleLbl="alignNode1" presStyleIdx="0" presStyleCnt="3">
        <dgm:presLayoutVars>
          <dgm:chMax val="3"/>
          <dgm:chPref val="3"/>
          <dgm:bulletEnabled val="1"/>
        </dgm:presLayoutVars>
      </dgm:prSet>
      <dgm:spPr/>
    </dgm:pt>
    <dgm:pt modelId="{3AC9EED9-2B61-436C-8CCD-B72CFE5CE1AA}" type="pres">
      <dgm:prSet presAssocID="{5320F9B5-82A5-4429-995D-95B4508B4CE0}" presName="Accent" presStyleLbl="parChTrans1D1" presStyleIdx="0" presStyleCnt="3"/>
      <dgm:spPr/>
    </dgm:pt>
    <dgm:pt modelId="{4A976635-53D9-4928-A81A-28D45FAFF089}" type="pres">
      <dgm:prSet presAssocID="{5320F9B5-82A5-4429-995D-95B4508B4CE0}" presName="Child" presStyleLbl="revTx" presStyleIdx="1" presStyleCnt="6">
        <dgm:presLayoutVars>
          <dgm:chMax val="0"/>
          <dgm:chPref val="0"/>
          <dgm:bulletEnabled val="1"/>
        </dgm:presLayoutVars>
      </dgm:prSet>
      <dgm:spPr/>
    </dgm:pt>
    <dgm:pt modelId="{14C113E8-B133-4B9F-AA28-E05752E5896E}" type="pres">
      <dgm:prSet presAssocID="{EABDE362-1DEC-4931-8C8A-995CCAB66519}" presName="sibTrans" presStyleCnt="0"/>
      <dgm:spPr/>
    </dgm:pt>
    <dgm:pt modelId="{79E370AF-3F6C-41D6-B7C5-0261D8A310AB}" type="pres">
      <dgm:prSet presAssocID="{D3A07B87-2B1A-4D1A-8BDA-131A85E3AA73}" presName="composite" presStyleCnt="0"/>
      <dgm:spPr/>
    </dgm:pt>
    <dgm:pt modelId="{E7B116BB-0C13-43E2-9707-8B1C7BC4A3A3}" type="pres">
      <dgm:prSet presAssocID="{D3A07B87-2B1A-4D1A-8BDA-131A85E3AA73}" presName="FirstChild" presStyleLbl="revTx" presStyleIdx="2" presStyleCnt="6">
        <dgm:presLayoutVars>
          <dgm:chMax val="0"/>
          <dgm:chPref val="0"/>
          <dgm:bulletEnabled val="1"/>
        </dgm:presLayoutVars>
      </dgm:prSet>
      <dgm:spPr/>
    </dgm:pt>
    <dgm:pt modelId="{02EB0588-BB99-403D-AE24-DA4C65164EDD}" type="pres">
      <dgm:prSet presAssocID="{D3A07B87-2B1A-4D1A-8BDA-131A85E3AA73}" presName="Parent" presStyleLbl="alignNode1" presStyleIdx="1" presStyleCnt="3">
        <dgm:presLayoutVars>
          <dgm:chMax val="3"/>
          <dgm:chPref val="3"/>
          <dgm:bulletEnabled val="1"/>
        </dgm:presLayoutVars>
      </dgm:prSet>
      <dgm:spPr/>
    </dgm:pt>
    <dgm:pt modelId="{EC181267-E88F-455E-9DD8-15324DFE7501}" type="pres">
      <dgm:prSet presAssocID="{D3A07B87-2B1A-4D1A-8BDA-131A85E3AA73}" presName="Accent" presStyleLbl="parChTrans1D1" presStyleIdx="1" presStyleCnt="3"/>
      <dgm:spPr/>
    </dgm:pt>
    <dgm:pt modelId="{131E3301-F72D-4F2C-BD8E-6A4E12BC5D7F}" type="pres">
      <dgm:prSet presAssocID="{D3A07B87-2B1A-4D1A-8BDA-131A85E3AA73}" presName="Child" presStyleLbl="revTx" presStyleIdx="3" presStyleCnt="6">
        <dgm:presLayoutVars>
          <dgm:chMax val="0"/>
          <dgm:chPref val="0"/>
          <dgm:bulletEnabled val="1"/>
        </dgm:presLayoutVars>
      </dgm:prSet>
      <dgm:spPr/>
    </dgm:pt>
    <dgm:pt modelId="{BCDF41B9-B6B7-4533-9CC4-61EAC247AC55}" type="pres">
      <dgm:prSet presAssocID="{F726EEC1-0F55-4B2F-A879-6EFD2D8EB737}" presName="sibTrans" presStyleCnt="0"/>
      <dgm:spPr/>
    </dgm:pt>
    <dgm:pt modelId="{6280C499-B4D6-4881-9FA0-C06EB2982469}" type="pres">
      <dgm:prSet presAssocID="{C687BA6A-F25E-4877-9C5A-6A02BC4CE503}" presName="composite" presStyleCnt="0"/>
      <dgm:spPr/>
    </dgm:pt>
    <dgm:pt modelId="{5DB12D9C-0846-4345-8956-18DE0948BA4D}" type="pres">
      <dgm:prSet presAssocID="{C687BA6A-F25E-4877-9C5A-6A02BC4CE503}" presName="FirstChild" presStyleLbl="revTx" presStyleIdx="4" presStyleCnt="6">
        <dgm:presLayoutVars>
          <dgm:chMax val="0"/>
          <dgm:chPref val="0"/>
          <dgm:bulletEnabled val="1"/>
        </dgm:presLayoutVars>
      </dgm:prSet>
      <dgm:spPr/>
    </dgm:pt>
    <dgm:pt modelId="{63D539B9-7609-44F6-BA66-7885FB1D1CFA}" type="pres">
      <dgm:prSet presAssocID="{C687BA6A-F25E-4877-9C5A-6A02BC4CE503}" presName="Parent" presStyleLbl="alignNode1" presStyleIdx="2" presStyleCnt="3">
        <dgm:presLayoutVars>
          <dgm:chMax val="3"/>
          <dgm:chPref val="3"/>
          <dgm:bulletEnabled val="1"/>
        </dgm:presLayoutVars>
      </dgm:prSet>
      <dgm:spPr/>
    </dgm:pt>
    <dgm:pt modelId="{851BE504-4E73-450C-8288-AA53EF07C981}" type="pres">
      <dgm:prSet presAssocID="{C687BA6A-F25E-4877-9C5A-6A02BC4CE503}" presName="Accent" presStyleLbl="parChTrans1D1" presStyleIdx="2" presStyleCnt="3"/>
      <dgm:spPr/>
    </dgm:pt>
    <dgm:pt modelId="{9FE8B4A8-8C56-4D03-9B0C-DE675155866B}" type="pres">
      <dgm:prSet presAssocID="{C687BA6A-F25E-4877-9C5A-6A02BC4CE503}" presName="Child" presStyleLbl="revTx" presStyleIdx="5" presStyleCnt="6">
        <dgm:presLayoutVars>
          <dgm:chMax val="0"/>
          <dgm:chPref val="0"/>
          <dgm:bulletEnabled val="1"/>
        </dgm:presLayoutVars>
      </dgm:prSet>
      <dgm:spPr/>
    </dgm:pt>
  </dgm:ptLst>
  <dgm:cxnLst>
    <dgm:cxn modelId="{66404519-B691-4C4F-A2DB-1656DDE2A7BA}" srcId="{5320F9B5-82A5-4429-995D-95B4508B4CE0}" destId="{C5A6F818-20FE-4AF5-A182-17055A46D875}" srcOrd="2" destOrd="0" parTransId="{27D6DBE4-02D1-40BD-8E17-9AC2AFCFA528}" sibTransId="{60B29D9E-2DEB-4C9D-804B-59511B8244F6}"/>
    <dgm:cxn modelId="{02A5503D-4034-4A75-9D65-76A0A9DF1AA4}" srcId="{D3A07B87-2B1A-4D1A-8BDA-131A85E3AA73}" destId="{7710B68A-21C6-414A-83E1-F761E840DFB8}" srcOrd="2" destOrd="0" parTransId="{D05A5271-0756-4289-9CEE-92C0AEE7248F}" sibTransId="{DA058034-8D5E-49D7-AFB7-171640D88D5E}"/>
    <dgm:cxn modelId="{4D7EE346-0627-4C63-8F48-8F453C6224F0}" srcId="{C687BA6A-F25E-4877-9C5A-6A02BC4CE503}" destId="{53FC8069-FD4E-4331-B0AF-DDFF4778A098}" srcOrd="0" destOrd="0" parTransId="{E1A85C4B-BD3A-4EA0-9DB1-8224232F2896}" sibTransId="{752ACBF5-0926-454B-AEE9-D26C52C3747E}"/>
    <dgm:cxn modelId="{DB6B9047-C662-4482-B938-361A79169EDE}" srcId="{5320F9B5-82A5-4429-995D-95B4508B4CE0}" destId="{3150F437-19A6-458E-8AE1-A2684451A5C0}" srcOrd="0" destOrd="0" parTransId="{18775488-A84B-40B3-93F2-0DDE151E63C2}" sibTransId="{5423FCD6-918D-4366-80A1-C2E8C72622E9}"/>
    <dgm:cxn modelId="{1439C573-9FB3-420C-A9C7-6BF0145E4856}" type="presOf" srcId="{4438EEF8-E075-485F-8D4E-E26C5296D5BB}" destId="{131E3301-F72D-4F2C-BD8E-6A4E12BC5D7F}" srcOrd="0" destOrd="0" presId="urn:microsoft.com/office/officeart/2011/layout/TabList"/>
    <dgm:cxn modelId="{8C9FB578-D8EA-491E-9617-30FE3CA627FA}" type="presOf" srcId="{3150F437-19A6-458E-8AE1-A2684451A5C0}" destId="{B356D22B-51D2-4674-83E6-AC68465E8084}" srcOrd="0" destOrd="0" presId="urn:microsoft.com/office/officeart/2011/layout/TabList"/>
    <dgm:cxn modelId="{E67A5D7A-9BC2-4685-94B0-637AD5A60865}" srcId="{C687BA6A-F25E-4877-9C5A-6A02BC4CE503}" destId="{9BDE2EA4-9398-42C0-A16F-0931A2BC2465}" srcOrd="1" destOrd="0" parTransId="{55DD063E-5BC4-46C2-898B-7C875E4B1A33}" sibTransId="{77091EA0-E3C5-496C-94BC-95F815869F34}"/>
    <dgm:cxn modelId="{5677307F-F431-4FB2-A62C-062A6450F183}" type="presOf" srcId="{9BDE2EA4-9398-42C0-A16F-0931A2BC2465}" destId="{9FE8B4A8-8C56-4D03-9B0C-DE675155866B}" srcOrd="0" destOrd="0" presId="urn:microsoft.com/office/officeart/2011/layout/TabList"/>
    <dgm:cxn modelId="{C43E298E-5ADC-4519-8EB2-272B664AC8BA}" srcId="{5320F9B5-82A5-4429-995D-95B4508B4CE0}" destId="{12133DFD-EA14-4B1E-BCED-9525F115C144}" srcOrd="1" destOrd="0" parTransId="{E838F459-4F34-4030-8860-D3C174C580C6}" sibTransId="{9205C702-BB92-4E1A-91F0-8506E5B04FDA}"/>
    <dgm:cxn modelId="{F250F194-31F8-4B26-90D3-9D8F775973FB}" type="presOf" srcId="{16E64D13-50DC-4E73-A75D-FD380FF1042B}" destId="{6F96E73D-8036-41FF-A373-A355CEE9E9F9}" srcOrd="0" destOrd="0" presId="urn:microsoft.com/office/officeart/2011/layout/TabList"/>
    <dgm:cxn modelId="{02A9D3AE-2C75-46CC-B69D-4F9A63130389}" srcId="{16E64D13-50DC-4E73-A75D-FD380FF1042B}" destId="{C687BA6A-F25E-4877-9C5A-6A02BC4CE503}" srcOrd="2" destOrd="0" parTransId="{E5E68328-E68D-4EB2-AFBC-5B137528FE4A}" sibTransId="{D1ED6B4A-DF6F-444A-9406-DF1A487A5EA7}"/>
    <dgm:cxn modelId="{036E1FAF-C5DB-4A3A-8A20-BDEDA8709B39}" srcId="{16E64D13-50DC-4E73-A75D-FD380FF1042B}" destId="{5320F9B5-82A5-4429-995D-95B4508B4CE0}" srcOrd="0" destOrd="0" parTransId="{D8D3ADC8-33E1-4C7D-945C-D10614A1E46A}" sibTransId="{EABDE362-1DEC-4931-8C8A-995CCAB66519}"/>
    <dgm:cxn modelId="{353385B0-2F2B-4557-A99F-F6F6B38C7C1F}" type="presOf" srcId="{12133DFD-EA14-4B1E-BCED-9525F115C144}" destId="{4A976635-53D9-4928-A81A-28D45FAFF089}" srcOrd="0" destOrd="0" presId="urn:microsoft.com/office/officeart/2011/layout/TabList"/>
    <dgm:cxn modelId="{FF0A76BF-7785-41C2-8BDF-EA12481CD0CC}" type="presOf" srcId="{7710B68A-21C6-414A-83E1-F761E840DFB8}" destId="{131E3301-F72D-4F2C-BD8E-6A4E12BC5D7F}" srcOrd="0" destOrd="1" presId="urn:microsoft.com/office/officeart/2011/layout/TabList"/>
    <dgm:cxn modelId="{41D5A3C1-2043-4442-8D96-2094712C2EC5}" type="presOf" srcId="{C687BA6A-F25E-4877-9C5A-6A02BC4CE503}" destId="{63D539B9-7609-44F6-BA66-7885FB1D1CFA}" srcOrd="0" destOrd="0" presId="urn:microsoft.com/office/officeart/2011/layout/TabList"/>
    <dgm:cxn modelId="{064CB5C4-1016-4240-B66E-AF73D9998F92}" type="presOf" srcId="{53FC8069-FD4E-4331-B0AF-DDFF4778A098}" destId="{5DB12D9C-0846-4345-8956-18DE0948BA4D}" srcOrd="0" destOrd="0" presId="urn:microsoft.com/office/officeart/2011/layout/TabList"/>
    <dgm:cxn modelId="{B6199CC7-E5AC-4EB7-8198-5881BF5774E5}" srcId="{16E64D13-50DC-4E73-A75D-FD380FF1042B}" destId="{D3A07B87-2B1A-4D1A-8BDA-131A85E3AA73}" srcOrd="1" destOrd="0" parTransId="{A7005DF1-B4B7-4BB3-86EB-5DF301FFB1A5}" sibTransId="{F726EEC1-0F55-4B2F-A879-6EFD2D8EB737}"/>
    <dgm:cxn modelId="{0B181ECB-4F56-4DA2-861A-A510594E90D4}" srcId="{D3A07B87-2B1A-4D1A-8BDA-131A85E3AA73}" destId="{1855A26A-ABC2-45FE-B0C3-11D1CA5519BE}" srcOrd="0" destOrd="0" parTransId="{D8CB30EE-943D-45D5-83C4-96368702C90E}" sibTransId="{DA157A2B-3498-43C2-BC27-B77DD8B53625}"/>
    <dgm:cxn modelId="{388669D9-D25F-493C-9506-6D3DDBAB582B}" type="presOf" srcId="{C5A6F818-20FE-4AF5-A182-17055A46D875}" destId="{4A976635-53D9-4928-A81A-28D45FAFF089}" srcOrd="0" destOrd="1" presId="urn:microsoft.com/office/officeart/2011/layout/TabList"/>
    <dgm:cxn modelId="{D78D59EB-3898-4526-8A59-9A59C25CE6E2}" type="presOf" srcId="{1855A26A-ABC2-45FE-B0C3-11D1CA5519BE}" destId="{E7B116BB-0C13-43E2-9707-8B1C7BC4A3A3}" srcOrd="0" destOrd="0" presId="urn:microsoft.com/office/officeart/2011/layout/TabList"/>
    <dgm:cxn modelId="{5C54C2F0-722F-49A8-8076-E4CCEEB96A1A}" type="presOf" srcId="{D3A07B87-2B1A-4D1A-8BDA-131A85E3AA73}" destId="{02EB0588-BB99-403D-AE24-DA4C65164EDD}" srcOrd="0" destOrd="0" presId="urn:microsoft.com/office/officeart/2011/layout/TabList"/>
    <dgm:cxn modelId="{D1C95AFA-7C1B-48E7-B99A-4C58CB307F79}" type="presOf" srcId="{5320F9B5-82A5-4429-995D-95B4508B4CE0}" destId="{14F7C4D3-2563-47DC-B73C-14F895390F95}" srcOrd="0" destOrd="0" presId="urn:microsoft.com/office/officeart/2011/layout/TabList"/>
    <dgm:cxn modelId="{783A49FD-BD08-4530-9DB5-E500EF7EE4C1}" srcId="{D3A07B87-2B1A-4D1A-8BDA-131A85E3AA73}" destId="{4438EEF8-E075-485F-8D4E-E26C5296D5BB}" srcOrd="1" destOrd="0" parTransId="{D07D47BA-46AD-45F2-964A-482857DD1CE6}" sibTransId="{6CF23D92-0CCA-473E-9632-87A60F205577}"/>
    <dgm:cxn modelId="{012B5A4E-B557-4E54-9F09-7EA0609F9E79}" type="presParOf" srcId="{6F96E73D-8036-41FF-A373-A355CEE9E9F9}" destId="{5492D27C-26B6-4097-A7C5-FEEF9CFCD7FE}" srcOrd="0" destOrd="0" presId="urn:microsoft.com/office/officeart/2011/layout/TabList"/>
    <dgm:cxn modelId="{89E9DC03-43DA-4432-949D-8944D8B80EBF}" type="presParOf" srcId="{5492D27C-26B6-4097-A7C5-FEEF9CFCD7FE}" destId="{B356D22B-51D2-4674-83E6-AC68465E8084}" srcOrd="0" destOrd="0" presId="urn:microsoft.com/office/officeart/2011/layout/TabList"/>
    <dgm:cxn modelId="{0FCC7CB2-18BD-42A7-AA50-EBC773C585EA}" type="presParOf" srcId="{5492D27C-26B6-4097-A7C5-FEEF9CFCD7FE}" destId="{14F7C4D3-2563-47DC-B73C-14F895390F95}" srcOrd="1" destOrd="0" presId="urn:microsoft.com/office/officeart/2011/layout/TabList"/>
    <dgm:cxn modelId="{22CD908A-D716-4180-A1F7-FAFFCD39BFFC}" type="presParOf" srcId="{5492D27C-26B6-4097-A7C5-FEEF9CFCD7FE}" destId="{3AC9EED9-2B61-436C-8CCD-B72CFE5CE1AA}" srcOrd="2" destOrd="0" presId="urn:microsoft.com/office/officeart/2011/layout/TabList"/>
    <dgm:cxn modelId="{C526D59C-D269-4559-807D-613E45688CA6}" type="presParOf" srcId="{6F96E73D-8036-41FF-A373-A355CEE9E9F9}" destId="{4A976635-53D9-4928-A81A-28D45FAFF089}" srcOrd="1" destOrd="0" presId="urn:microsoft.com/office/officeart/2011/layout/TabList"/>
    <dgm:cxn modelId="{5F7D5BB0-C0E8-4F41-9ED3-2CB934BD99DF}" type="presParOf" srcId="{6F96E73D-8036-41FF-A373-A355CEE9E9F9}" destId="{14C113E8-B133-4B9F-AA28-E05752E5896E}" srcOrd="2" destOrd="0" presId="urn:microsoft.com/office/officeart/2011/layout/TabList"/>
    <dgm:cxn modelId="{28D2E899-0B03-41A1-8FBA-68AB9C0F9652}" type="presParOf" srcId="{6F96E73D-8036-41FF-A373-A355CEE9E9F9}" destId="{79E370AF-3F6C-41D6-B7C5-0261D8A310AB}" srcOrd="3" destOrd="0" presId="urn:microsoft.com/office/officeart/2011/layout/TabList"/>
    <dgm:cxn modelId="{BA608769-7C4F-4185-8508-5D30F02DCACC}" type="presParOf" srcId="{79E370AF-3F6C-41D6-B7C5-0261D8A310AB}" destId="{E7B116BB-0C13-43E2-9707-8B1C7BC4A3A3}" srcOrd="0" destOrd="0" presId="urn:microsoft.com/office/officeart/2011/layout/TabList"/>
    <dgm:cxn modelId="{705AD828-81A7-4B75-888F-6A5FE43F3398}" type="presParOf" srcId="{79E370AF-3F6C-41D6-B7C5-0261D8A310AB}" destId="{02EB0588-BB99-403D-AE24-DA4C65164EDD}" srcOrd="1" destOrd="0" presId="urn:microsoft.com/office/officeart/2011/layout/TabList"/>
    <dgm:cxn modelId="{A12136D3-C1D1-48F9-86BC-248FD50540B7}" type="presParOf" srcId="{79E370AF-3F6C-41D6-B7C5-0261D8A310AB}" destId="{EC181267-E88F-455E-9DD8-15324DFE7501}" srcOrd="2" destOrd="0" presId="urn:microsoft.com/office/officeart/2011/layout/TabList"/>
    <dgm:cxn modelId="{019FB99E-B409-4F10-9EAA-6111CB47802E}" type="presParOf" srcId="{6F96E73D-8036-41FF-A373-A355CEE9E9F9}" destId="{131E3301-F72D-4F2C-BD8E-6A4E12BC5D7F}" srcOrd="4" destOrd="0" presId="urn:microsoft.com/office/officeart/2011/layout/TabList"/>
    <dgm:cxn modelId="{1498DB49-F9B7-4844-BCE0-45F56EE922FA}" type="presParOf" srcId="{6F96E73D-8036-41FF-A373-A355CEE9E9F9}" destId="{BCDF41B9-B6B7-4533-9CC4-61EAC247AC55}" srcOrd="5" destOrd="0" presId="urn:microsoft.com/office/officeart/2011/layout/TabList"/>
    <dgm:cxn modelId="{9F9AEFA0-714A-46DB-85ED-3E8782DC91C3}" type="presParOf" srcId="{6F96E73D-8036-41FF-A373-A355CEE9E9F9}" destId="{6280C499-B4D6-4881-9FA0-C06EB2982469}" srcOrd="6" destOrd="0" presId="urn:microsoft.com/office/officeart/2011/layout/TabList"/>
    <dgm:cxn modelId="{D8CE5E7E-57E2-4158-A43B-EFCE398CF615}" type="presParOf" srcId="{6280C499-B4D6-4881-9FA0-C06EB2982469}" destId="{5DB12D9C-0846-4345-8956-18DE0948BA4D}" srcOrd="0" destOrd="0" presId="urn:microsoft.com/office/officeart/2011/layout/TabList"/>
    <dgm:cxn modelId="{FECC13D7-C84D-4E70-AF44-A3A691B7B1EB}" type="presParOf" srcId="{6280C499-B4D6-4881-9FA0-C06EB2982469}" destId="{63D539B9-7609-44F6-BA66-7885FB1D1CFA}" srcOrd="1" destOrd="0" presId="urn:microsoft.com/office/officeart/2011/layout/TabList"/>
    <dgm:cxn modelId="{DC926272-7934-4AF7-B4B8-8227EBF5964F}" type="presParOf" srcId="{6280C499-B4D6-4881-9FA0-C06EB2982469}" destId="{851BE504-4E73-450C-8288-AA53EF07C981}" srcOrd="2" destOrd="0" presId="urn:microsoft.com/office/officeart/2011/layout/TabList"/>
    <dgm:cxn modelId="{2AE0035D-37B7-411B-B32C-8E9802A2AF95}" type="presParOf" srcId="{6F96E73D-8036-41FF-A373-A355CEE9E9F9}" destId="{9FE8B4A8-8C56-4D03-9B0C-DE675155866B}" srcOrd="7" destOrd="0" presId="urn:microsoft.com/office/officeart/2011/layout/TabList"/>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E504-4E73-450C-8288-AA53EF07C981}">
      <dsp:nvSpPr>
        <dsp:cNvPr id="0" name=""/>
        <dsp:cNvSpPr/>
      </dsp:nvSpPr>
      <dsp:spPr>
        <a:xfrm>
          <a:off x="0" y="3170488"/>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181267-E88F-455E-9DD8-15324DFE7501}">
      <dsp:nvSpPr>
        <dsp:cNvPr id="0" name=""/>
        <dsp:cNvSpPr/>
      </dsp:nvSpPr>
      <dsp:spPr>
        <a:xfrm>
          <a:off x="0" y="1808713"/>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C9EED9-2B61-436C-8CCD-B72CFE5CE1AA}">
      <dsp:nvSpPr>
        <dsp:cNvPr id="0" name=""/>
        <dsp:cNvSpPr/>
      </dsp:nvSpPr>
      <dsp:spPr>
        <a:xfrm>
          <a:off x="0" y="446938"/>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56D22B-51D2-4674-83E6-AC68465E8084}">
      <dsp:nvSpPr>
        <dsp:cNvPr id="0" name=""/>
        <dsp:cNvSpPr/>
      </dsp:nvSpPr>
      <dsp:spPr>
        <a:xfrm>
          <a:off x="1584959" y="498"/>
          <a:ext cx="4511040"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None/>
          </a:pPr>
          <a:r>
            <a:rPr lang="en-AU" sz="2300" kern="1200" dirty="0"/>
            <a:t> </a:t>
          </a:r>
        </a:p>
      </dsp:txBody>
      <dsp:txXfrm>
        <a:off x="1584959" y="498"/>
        <a:ext cx="4511040" cy="446439"/>
      </dsp:txXfrm>
    </dsp:sp>
    <dsp:sp modelId="{14F7C4D3-2563-47DC-B73C-14F895390F95}">
      <dsp:nvSpPr>
        <dsp:cNvPr id="0" name=""/>
        <dsp:cNvSpPr/>
      </dsp:nvSpPr>
      <dsp:spPr>
        <a:xfrm>
          <a:off x="0" y="498"/>
          <a:ext cx="1584960" cy="446439"/>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AU" sz="2300" kern="1200" dirty="0"/>
            <a:t>Screening</a:t>
          </a:r>
        </a:p>
      </dsp:txBody>
      <dsp:txXfrm>
        <a:off x="21797" y="22295"/>
        <a:ext cx="1541366" cy="424642"/>
      </dsp:txXfrm>
    </dsp:sp>
    <dsp:sp modelId="{4A976635-53D9-4928-A81A-28D45FAFF089}">
      <dsp:nvSpPr>
        <dsp:cNvPr id="0" name=""/>
        <dsp:cNvSpPr/>
      </dsp:nvSpPr>
      <dsp:spPr>
        <a:xfrm>
          <a:off x="0" y="446938"/>
          <a:ext cx="6096000"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l" defTabSz="800100">
            <a:lnSpc>
              <a:spcPct val="90000"/>
            </a:lnSpc>
            <a:spcBef>
              <a:spcPct val="0"/>
            </a:spcBef>
            <a:spcAft>
              <a:spcPct val="15000"/>
            </a:spcAft>
            <a:buChar char="•"/>
          </a:pPr>
          <a:r>
            <a:rPr lang="en-AU" sz="1800" kern="1200" dirty="0"/>
            <a:t>Regular education to staff</a:t>
          </a:r>
        </a:p>
        <a:p>
          <a:pPr marL="171450" lvl="1" indent="-171450" algn="l" defTabSz="800100">
            <a:lnSpc>
              <a:spcPct val="90000"/>
            </a:lnSpc>
            <a:spcBef>
              <a:spcPct val="0"/>
            </a:spcBef>
            <a:spcAft>
              <a:spcPct val="15000"/>
            </a:spcAft>
            <a:buChar char="•"/>
          </a:pPr>
          <a:r>
            <a:rPr lang="en-AU" sz="1800" kern="1200" dirty="0"/>
            <a:t>Nursing screening tools</a:t>
          </a:r>
        </a:p>
      </dsp:txBody>
      <dsp:txXfrm>
        <a:off x="0" y="446938"/>
        <a:ext cx="6096000" cy="893013"/>
      </dsp:txXfrm>
    </dsp:sp>
    <dsp:sp modelId="{E7B116BB-0C13-43E2-9707-8B1C7BC4A3A3}">
      <dsp:nvSpPr>
        <dsp:cNvPr id="0" name=""/>
        <dsp:cNvSpPr/>
      </dsp:nvSpPr>
      <dsp:spPr>
        <a:xfrm>
          <a:off x="1584959" y="1362273"/>
          <a:ext cx="4511040"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None/>
          </a:pPr>
          <a:r>
            <a:rPr lang="en-AU" sz="2300" kern="1200" dirty="0"/>
            <a:t>  </a:t>
          </a:r>
        </a:p>
      </dsp:txBody>
      <dsp:txXfrm>
        <a:off x="1584959" y="1362273"/>
        <a:ext cx="4511040" cy="446439"/>
      </dsp:txXfrm>
    </dsp:sp>
    <dsp:sp modelId="{02EB0588-BB99-403D-AE24-DA4C65164EDD}">
      <dsp:nvSpPr>
        <dsp:cNvPr id="0" name=""/>
        <dsp:cNvSpPr/>
      </dsp:nvSpPr>
      <dsp:spPr>
        <a:xfrm>
          <a:off x="0" y="1362273"/>
          <a:ext cx="1584960" cy="446439"/>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AU" sz="2300" kern="1200" dirty="0"/>
            <a:t>Referral</a:t>
          </a:r>
        </a:p>
      </dsp:txBody>
      <dsp:txXfrm>
        <a:off x="21797" y="1384070"/>
        <a:ext cx="1541366" cy="424642"/>
      </dsp:txXfrm>
    </dsp:sp>
    <dsp:sp modelId="{131E3301-F72D-4F2C-BD8E-6A4E12BC5D7F}">
      <dsp:nvSpPr>
        <dsp:cNvPr id="0" name=""/>
        <dsp:cNvSpPr/>
      </dsp:nvSpPr>
      <dsp:spPr>
        <a:xfrm>
          <a:off x="0" y="1808713"/>
          <a:ext cx="6096000"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l" defTabSz="800100">
            <a:lnSpc>
              <a:spcPct val="90000"/>
            </a:lnSpc>
            <a:spcBef>
              <a:spcPct val="0"/>
            </a:spcBef>
            <a:spcAft>
              <a:spcPct val="15000"/>
            </a:spcAft>
            <a:buChar char="•"/>
          </a:pPr>
          <a:r>
            <a:rPr lang="en-AU" sz="1800" kern="1200" dirty="0"/>
            <a:t>Intermediate actions</a:t>
          </a:r>
        </a:p>
        <a:p>
          <a:pPr marL="171450" lvl="1" indent="-171450" algn="l" defTabSz="800100">
            <a:lnSpc>
              <a:spcPct val="90000"/>
            </a:lnSpc>
            <a:spcBef>
              <a:spcPct val="0"/>
            </a:spcBef>
            <a:spcAft>
              <a:spcPct val="15000"/>
            </a:spcAft>
            <a:buChar char="•"/>
          </a:pPr>
          <a:r>
            <a:rPr lang="en-AU" sz="1800" kern="1200" dirty="0"/>
            <a:t>Increase in referral information (e.g. proforma)</a:t>
          </a:r>
        </a:p>
      </dsp:txBody>
      <dsp:txXfrm>
        <a:off x="0" y="1808713"/>
        <a:ext cx="6096000" cy="893013"/>
      </dsp:txXfrm>
    </dsp:sp>
    <dsp:sp modelId="{5DB12D9C-0846-4345-8956-18DE0948BA4D}">
      <dsp:nvSpPr>
        <dsp:cNvPr id="0" name=""/>
        <dsp:cNvSpPr/>
      </dsp:nvSpPr>
      <dsp:spPr>
        <a:xfrm>
          <a:off x="1584959" y="2724048"/>
          <a:ext cx="4511040"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None/>
          </a:pPr>
          <a:r>
            <a:rPr lang="en-AU" sz="2300" kern="1200" dirty="0"/>
            <a:t> </a:t>
          </a:r>
        </a:p>
      </dsp:txBody>
      <dsp:txXfrm>
        <a:off x="1584959" y="2724048"/>
        <a:ext cx="4511040" cy="446439"/>
      </dsp:txXfrm>
    </dsp:sp>
    <dsp:sp modelId="{63D539B9-7609-44F6-BA66-7885FB1D1CFA}">
      <dsp:nvSpPr>
        <dsp:cNvPr id="0" name=""/>
        <dsp:cNvSpPr/>
      </dsp:nvSpPr>
      <dsp:spPr>
        <a:xfrm>
          <a:off x="0" y="2724048"/>
          <a:ext cx="1584960" cy="446439"/>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AU" sz="2300" kern="1200" dirty="0"/>
            <a:t>Triage</a:t>
          </a:r>
        </a:p>
      </dsp:txBody>
      <dsp:txXfrm>
        <a:off x="21797" y="2745845"/>
        <a:ext cx="1541366" cy="424642"/>
      </dsp:txXfrm>
    </dsp:sp>
    <dsp:sp modelId="{9FE8B4A8-8C56-4D03-9B0C-DE675155866B}">
      <dsp:nvSpPr>
        <dsp:cNvPr id="0" name=""/>
        <dsp:cNvSpPr/>
      </dsp:nvSpPr>
      <dsp:spPr>
        <a:xfrm>
          <a:off x="0" y="3170488"/>
          <a:ext cx="6096000"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l" defTabSz="800100">
            <a:lnSpc>
              <a:spcPct val="90000"/>
            </a:lnSpc>
            <a:spcBef>
              <a:spcPct val="0"/>
            </a:spcBef>
            <a:spcAft>
              <a:spcPct val="15000"/>
            </a:spcAft>
            <a:buChar char="•"/>
          </a:pPr>
          <a:r>
            <a:rPr lang="en-AU" sz="1800" kern="1200" dirty="0"/>
            <a:t>Timeframe guidelines</a:t>
          </a:r>
        </a:p>
      </dsp:txBody>
      <dsp:txXfrm>
        <a:off x="0" y="3170488"/>
        <a:ext cx="6096000" cy="893013"/>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0.53783</cdr:x>
      <cdr:y>0.75165</cdr:y>
    </cdr:from>
    <cdr:to>
      <cdr:x>0.67118</cdr:x>
      <cdr:y>0.81683</cdr:y>
    </cdr:to>
    <cdr:sp macro="" textlink="">
      <cdr:nvSpPr>
        <cdr:cNvPr id="2" name="TextBox 1"/>
        <cdr:cNvSpPr txBox="1"/>
      </cdr:nvSpPr>
      <cdr:spPr>
        <a:xfrm xmlns:a="http://schemas.openxmlformats.org/drawingml/2006/main">
          <a:off x="2879111" y="2395774"/>
          <a:ext cx="713880" cy="20774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AU" sz="750" dirty="0"/>
            <a:t>Remote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(names of co-authors &amp; sites)</a:t>
            </a:r>
          </a:p>
          <a:p>
            <a:pPr marL="0" lvl="0" indent="0" algn="l" rtl="0">
              <a:spcBef>
                <a:spcPts val="0"/>
              </a:spcBef>
              <a:spcAft>
                <a:spcPts val="0"/>
              </a:spcAft>
              <a:buNone/>
            </a:pPr>
            <a:r>
              <a:rPr lang="en-AU" dirty="0"/>
              <a:t>This project began back in 2019 initially as an internal QI following a surge of dysphagia referrals from RACFs, influenced by the royal commission into aged care and new guidelines by Safer Care Victoria.</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solidFill>
                  <a:srgbClr val="FF0000"/>
                </a:solidFill>
              </a:rPr>
              <a:t>LOOKS VERY PROFESSIONAL LARA </a:t>
            </a:r>
            <a:r>
              <a:rPr lang="en-AU" dirty="0">
                <a:solidFill>
                  <a:srgbClr val="FF0000"/>
                </a:solidFill>
                <a:sym typeface="Wingdings" pitchFamily="2" charset="2"/>
              </a:rPr>
              <a:t> I ADDED TOWN/CITY AND STATE AS THIS IS A NATIONAL CONFERENCE - RENEE</a:t>
            </a:r>
            <a:endParaRPr dirty="0">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In-services were provided by most participants on an ad-hoc basis, mostly annually. No respondents provided in-services that involved nurse screening, triage process, or contingency planning.</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WORDING CHANGE IN TITLE TO REFLECT AIMS SLIDE; ADDED SOME WORDS TO CONTENT TO HELP THE READER </a:t>
            </a:r>
            <a:r>
              <a:rPr lang="en-AU" dirty="0">
                <a:sym typeface="Wingdings" pitchFamily="2" charset="2"/>
              </a:rPr>
              <a:t> </a:t>
            </a:r>
            <a:endParaRPr dirty="0"/>
          </a:p>
        </p:txBody>
      </p:sp>
    </p:spTree>
    <p:extLst>
      <p:ext uri="{BB962C8B-B14F-4D97-AF65-F5344CB8AC3E}">
        <p14:creationId xmlns:p14="http://schemas.microsoft.com/office/powerpoint/2010/main" val="3175008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We thematically analysed responses to the main barriers to providing optimal servicing- all responses from our 65 participants had these three themes: communication, staff education, and funding. These themes were then broken down into sub-categories. For communication, participants described referrals being ‘reactive’ and may be received after a critical incident such as choking. They reported there was a breakdown in after their review had occurred, as RACF staff would not be provided time to read their reports or be supported to carry out recommendations. </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In staff education, SPs identified a high turnover of nursing staff as an issue. There was a significant response that there was a discrepancy between what an SP would deem an urgent referral and what was being requested as urgent by RACF staff. They also reported that there was limited incentive from the RACF to increase staff training in dysphagia identification/supporting safer swallowing practices. Finally, for sites that did have a form of screening implemented, there was no measure of how accurate this was or the degree of training staff had been given to screen. </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For funding, our respondents identified that they were only referred and funded for swallowing assessments, with reduced funding for swallow therapy or follow up on recommendations, provision of in-services, or involvement in case management such as family meetings. Staff also identified high caseloads and caseloads across different sites,.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a:t>The final part of this project was to audit referrals received to our service at Wimmera Base Hospital in Horsham, Vic, a large regional town of 20,000</a:t>
            </a:r>
          </a:p>
          <a:p>
            <a:endParaRPr lang="en-AU" dirty="0"/>
          </a:p>
          <a:p>
            <a:r>
              <a:rPr lang="en-AU" dirty="0"/>
              <a:t>We randomly sampled a spread of 50 referrals for dysphagia received over a period of 15 months to account for changes due to COVID. 19 of these referrals were from an external, privately contracted RACF, remaining were from our various internal RACFs. There was an average resident age of 86. </a:t>
            </a:r>
          </a:p>
        </p:txBody>
      </p:sp>
    </p:spTree>
    <p:extLst>
      <p:ext uri="{BB962C8B-B14F-4D97-AF65-F5344CB8AC3E}">
        <p14:creationId xmlns:p14="http://schemas.microsoft.com/office/powerpoint/2010/main" val="2121407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a:t>Only 48% of referrals had dysphagia symptoms, and only 18% had current diet/fluid</a:t>
            </a:r>
            <a:br>
              <a:rPr lang="en-AU" dirty="0"/>
            </a:br>
            <a:endParaRPr lang="en-AU"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4 (8%) comment on cognition</a:t>
            </a:r>
          </a:p>
          <a:p>
            <a:r>
              <a:rPr lang="en-AU" dirty="0"/>
              <a:t>Only 3 (6%), all described general weight trend (e.g. ‘</a:t>
            </a:r>
            <a:r>
              <a:rPr lang="en-AU" dirty="0" err="1"/>
              <a:t>wt</a:t>
            </a:r>
            <a:r>
              <a:rPr lang="en-AU" dirty="0"/>
              <a:t> loss in past 4 months’)</a:t>
            </a:r>
          </a:p>
          <a:p>
            <a:pPr marL="0" lvl="0" indent="0" algn="l" rtl="0">
              <a:spcBef>
                <a:spcPts val="0"/>
              </a:spcBef>
              <a:spcAft>
                <a:spcPts val="0"/>
              </a:spcAft>
              <a:buNone/>
            </a:pPr>
            <a:r>
              <a:rPr lang="en-AU" dirty="0"/>
              <a:t>Nil comment on chest status</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Of the 24 (48%) that described the dysphagia symptom &gt; 3 of those mention intermediate actions</a:t>
            </a:r>
          </a:p>
          <a:p>
            <a:endParaRPr lang="en-AU" dirty="0"/>
          </a:p>
          <a:p>
            <a:endParaRPr lang="en-AU" dirty="0"/>
          </a:p>
          <a:p>
            <a:endParaRPr lang="en-AU" dirty="0"/>
          </a:p>
        </p:txBody>
      </p:sp>
    </p:spTree>
    <p:extLst>
      <p:ext uri="{BB962C8B-B14F-4D97-AF65-F5344CB8AC3E}">
        <p14:creationId xmlns:p14="http://schemas.microsoft.com/office/powerpoint/2010/main" val="3370580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62273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Wingdings" panose="05000000000000000000" pitchFamily="2" charset="2"/>
              <a:buChar char="Ø"/>
            </a:pPr>
            <a:r>
              <a:rPr lang="en-US" sz="1800" b="0" i="0" u="none" strike="noStrike" dirty="0">
                <a:solidFill>
                  <a:srgbClr val="414141"/>
                </a:solidFill>
                <a:effectLst/>
                <a:latin typeface="Arial" panose="020B0604020202020204" pitchFamily="34" charset="0"/>
              </a:rPr>
              <a:t>Dysphagia screening, referral, and triage practices across Australian RACFs have marked variations. Emerging literature and survey responses suggest a need for increased screening guidelines- specifically regular education given high RACF staff turnover, development and implementation of nursing screening procedures such as is done internationally.</a:t>
            </a:r>
          </a:p>
          <a:p>
            <a:pPr marL="171450" lvl="0" indent="-171450" algn="l" rtl="0">
              <a:spcBef>
                <a:spcPts val="0"/>
              </a:spcBef>
              <a:spcAft>
                <a:spcPts val="0"/>
              </a:spcAft>
              <a:buFont typeface="Wingdings" panose="05000000000000000000" pitchFamily="2" charset="2"/>
              <a:buChar char="Ø"/>
            </a:pPr>
            <a:r>
              <a:rPr lang="en-US" sz="1800" b="0" i="0" u="none" strike="noStrike" dirty="0">
                <a:solidFill>
                  <a:srgbClr val="414141"/>
                </a:solidFill>
                <a:effectLst/>
                <a:latin typeface="Arial" panose="020B0604020202020204" pitchFamily="34" charset="0"/>
              </a:rPr>
              <a:t>Referrals- increase in referral information such as by implementing a proforma or referral protocols including the information identified by SPs as clinically important. There was a gap in RACF staff being trained to and implementing intermediate actions whilst awaiting SP assessment. </a:t>
            </a:r>
          </a:p>
          <a:p>
            <a:pPr marL="171450" lvl="0" indent="-171450" algn="l" rtl="0">
              <a:spcBef>
                <a:spcPts val="0"/>
              </a:spcBef>
              <a:spcAft>
                <a:spcPts val="0"/>
              </a:spcAft>
              <a:buFont typeface="Wingdings" panose="05000000000000000000" pitchFamily="2" charset="2"/>
              <a:buChar char="Ø"/>
            </a:pPr>
            <a:r>
              <a:rPr lang="en-US" sz="1800" b="0" i="0" u="none" strike="noStrike" dirty="0">
                <a:solidFill>
                  <a:srgbClr val="414141"/>
                </a:solidFill>
                <a:effectLst/>
                <a:latin typeface="Arial" panose="020B0604020202020204" pitchFamily="34" charset="0"/>
              </a:rPr>
              <a:t>Finally, we would benefit standardizing our timeframes for triage across this high risk population, though there is currently limited evidence this study provides a suggestion that SP clinical reasoning might be close consensus </a:t>
            </a:r>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alternative</a:t>
            </a:r>
            <a:endParaRPr dirty="0"/>
          </a:p>
        </p:txBody>
      </p:sp>
    </p:spTree>
    <p:extLst>
      <p:ext uri="{BB962C8B-B14F-4D97-AF65-F5344CB8AC3E}">
        <p14:creationId xmlns:p14="http://schemas.microsoft.com/office/powerpoint/2010/main" val="403137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3 part study where each part informs the following</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HEADING ADJUSTMENT –RENEE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532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Click to appear**</a:t>
            </a:r>
          </a:p>
          <a:p>
            <a:pPr marL="285750" indent="-285750"/>
            <a:r>
              <a:rPr lang="en" dirty="0"/>
              <a:t>Inconsistent practices in mealtime management in Australian regional aged care </a:t>
            </a:r>
            <a:r>
              <a:rPr lang="en" sz="900" dirty="0"/>
              <a:t>(Bennett et al, 2015)</a:t>
            </a:r>
            <a:endParaRPr lang="en" dirty="0"/>
          </a:p>
          <a:p>
            <a:pPr marL="285750" indent="-285750"/>
            <a:r>
              <a:rPr lang="en" dirty="0"/>
              <a:t>Nurses are appropriate to screen dysphagia (tested in acute settings)</a:t>
            </a:r>
          </a:p>
          <a:p>
            <a:pPr marL="285750" indent="-285750"/>
            <a:r>
              <a:rPr lang="en" dirty="0"/>
              <a:t>Educational programs (with follow up) are effective in training dysphagia screening</a:t>
            </a:r>
            <a:r>
              <a:rPr lang="en" sz="900" dirty="0"/>
              <a:t> (Werner, 2010; Jiang et al, 2016)</a:t>
            </a:r>
          </a:p>
          <a:p>
            <a:pPr marL="285750" indent="-285750"/>
            <a:r>
              <a:rPr lang="en" dirty="0"/>
              <a:t>40% of aged care facilities in Norway had implemented formal screening </a:t>
            </a:r>
            <a:r>
              <a:rPr lang="en" sz="900" dirty="0"/>
              <a:t>(Engh &amp; Speyer, 2021)</a:t>
            </a:r>
          </a:p>
          <a:p>
            <a:pPr marL="285750" indent="-285750"/>
            <a:r>
              <a:rPr lang="en" sz="900" dirty="0"/>
              <a:t>4 Screening tools identified as potential however all designed for stroke (Park et al, 2015)</a:t>
            </a:r>
            <a:endParaRPr lang="en" dirty="0"/>
          </a:p>
          <a:p>
            <a:pPr marL="0" lvl="0" indent="0" algn="l" rtl="0">
              <a:spcBef>
                <a:spcPts val="0"/>
              </a:spcBef>
              <a:spcAft>
                <a:spcPts val="0"/>
              </a:spcAft>
              <a:buNone/>
            </a:pPr>
            <a:endParaRPr lang="en-AU" dirty="0"/>
          </a:p>
          <a:p>
            <a:pPr marL="0" lvl="0" indent="0" algn="l" rtl="0">
              <a:spcBef>
                <a:spcPts val="0"/>
              </a:spcBef>
              <a:spcAft>
                <a:spcPts val="0"/>
              </a:spcAft>
              <a:buNone/>
            </a:pPr>
            <a:r>
              <a:rPr lang="en-AU" dirty="0"/>
              <a:t>The </a:t>
            </a:r>
            <a:r>
              <a:rPr lang="en-AU" dirty="0" err="1"/>
              <a:t>Gugging</a:t>
            </a:r>
            <a:r>
              <a:rPr lang="en-AU" dirty="0"/>
              <a:t> Swallow screen (</a:t>
            </a:r>
            <a:r>
              <a:rPr lang="en-AU" dirty="0" err="1"/>
              <a:t>Trapl</a:t>
            </a:r>
            <a:r>
              <a:rPr lang="en-AU" dirty="0"/>
              <a:t> et al 2007) was designed for stroke in hospital, includes food &amp; thickener</a:t>
            </a:r>
          </a:p>
          <a:p>
            <a:pPr marL="0" lvl="0" indent="0" algn="l" rtl="0">
              <a:spcBef>
                <a:spcPts val="0"/>
              </a:spcBef>
              <a:spcAft>
                <a:spcPts val="0"/>
              </a:spcAft>
              <a:buNone/>
            </a:pPr>
            <a:r>
              <a:rPr lang="en-AU" dirty="0"/>
              <a:t>The Standardised swallowing assessment: </a:t>
            </a:r>
          </a:p>
          <a:p>
            <a:pPr marL="0" lvl="0" indent="0" algn="l" rtl="0">
              <a:spcBef>
                <a:spcPts val="0"/>
              </a:spcBef>
              <a:spcAft>
                <a:spcPts val="0"/>
              </a:spcAft>
              <a:buNone/>
            </a:pPr>
            <a:r>
              <a:rPr lang="en-AU" dirty="0"/>
              <a:t>Toronto Bedside Swallowing Screening Test (TOR-BSST) &amp; Acute-Stroke Dysphagia Screen (ASDS): Stroke water sip tests</a:t>
            </a:r>
            <a:endParaRPr dirty="0"/>
          </a:p>
        </p:txBody>
      </p:sp>
    </p:spTree>
    <p:extLst>
      <p:ext uri="{BB962C8B-B14F-4D97-AF65-F5344CB8AC3E}">
        <p14:creationId xmlns:p14="http://schemas.microsoft.com/office/powerpoint/2010/main" val="2652234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10 minute survey sent out around Australia via SPA networks including their aged care interest group, e-Newsletter, Twitter and professional networks</a:t>
            </a:r>
          </a:p>
          <a:p>
            <a:pPr marL="0" lvl="0" indent="0" algn="l" rtl="0">
              <a:spcBef>
                <a:spcPts val="0"/>
              </a:spcBef>
              <a:spcAft>
                <a:spcPts val="0"/>
              </a:spcAft>
              <a:buNone/>
            </a:pPr>
            <a:r>
              <a:rPr lang="en-US" dirty="0"/>
              <a:t>65 responses total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We had a spread of responses across me</a:t>
            </a:r>
            <a:r>
              <a:rPr lang="en-US" dirty="0" err="1"/>
              <a:t>tro</a:t>
            </a:r>
            <a:r>
              <a:rPr lang="en-US" dirty="0"/>
              <a:t> and rural sites, though worth noting that 24 of the 65 respondents did not select to input identifying data</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Private = 31</a:t>
            </a:r>
          </a:p>
          <a:p>
            <a:pPr marL="0" lvl="0" indent="0" algn="l" rtl="0">
              <a:spcBef>
                <a:spcPts val="0"/>
              </a:spcBef>
              <a:spcAft>
                <a:spcPts val="0"/>
              </a:spcAft>
              <a:buNone/>
            </a:pPr>
            <a:r>
              <a:rPr lang="en-AU" dirty="0"/>
              <a:t>Public = 26</a:t>
            </a:r>
          </a:p>
          <a:p>
            <a:pPr marL="0" lvl="0" indent="0" algn="l" rtl="0">
              <a:spcBef>
                <a:spcPts val="0"/>
              </a:spcBef>
              <a:spcAft>
                <a:spcPts val="0"/>
              </a:spcAft>
              <a:buNone/>
            </a:pPr>
            <a:r>
              <a:rPr lang="en-AU" dirty="0"/>
              <a:t>NGO = 8</a:t>
            </a:r>
          </a:p>
          <a:p>
            <a:pPr marL="0" lvl="0" indent="0" algn="l" rtl="0">
              <a:spcBef>
                <a:spcPts val="0"/>
              </a:spcBef>
              <a:spcAft>
                <a:spcPts val="0"/>
              </a:spcAft>
              <a:buNone/>
            </a:pPr>
            <a:endParaRPr lang="en-AU" dirty="0"/>
          </a:p>
          <a:p>
            <a:pPr marL="0" lvl="0" indent="0" algn="l" rtl="0">
              <a:spcBef>
                <a:spcPts val="0"/>
              </a:spcBef>
              <a:spcAft>
                <a:spcPts val="0"/>
              </a:spcAft>
              <a:buNone/>
            </a:pPr>
            <a:r>
              <a:rPr lang="en-US" dirty="0"/>
              <a:t>32 of the 65 respondents also serviced 200+ RACF beds. Most of our respondents had a significant if not solely RACF caseload. </a:t>
            </a:r>
          </a:p>
          <a:p>
            <a:pPr marL="0" lvl="0" indent="0" algn="l" rtl="0">
              <a:spcBef>
                <a:spcPts val="0"/>
              </a:spcBef>
              <a:spcAft>
                <a:spcPts val="0"/>
              </a:spcAft>
              <a:buNone/>
            </a:pPr>
            <a:r>
              <a:rPr lang="en-US" dirty="0"/>
              <a:t>For hours spent per week on RACFs, </a:t>
            </a:r>
            <a:r>
              <a:rPr lang="en-US" sz="1800" b="0" i="0" u="none" strike="noStrike" dirty="0">
                <a:solidFill>
                  <a:srgbClr val="000000"/>
                </a:solidFill>
                <a:effectLst/>
                <a:latin typeface="Calibri" panose="020F0502020204030204" pitchFamily="34" charset="0"/>
              </a:rPr>
              <a:t>Mean:</a:t>
            </a:r>
            <a:r>
              <a:rPr lang="en-US" dirty="0"/>
              <a:t> </a:t>
            </a:r>
            <a:r>
              <a:rPr lang="en-US" sz="1800" b="0" i="0" u="none" strike="noStrike" dirty="0">
                <a:solidFill>
                  <a:srgbClr val="000000"/>
                </a:solidFill>
                <a:effectLst/>
                <a:latin typeface="Calibri" panose="020F0502020204030204" pitchFamily="34" charset="0"/>
              </a:rPr>
              <a:t>9.7</a:t>
            </a:r>
            <a:r>
              <a:rPr lang="en-US" dirty="0"/>
              <a:t> </a:t>
            </a:r>
            <a:r>
              <a:rPr lang="en-US" sz="1800" b="0" i="0" u="none" strike="noStrike" dirty="0">
                <a:solidFill>
                  <a:srgbClr val="000000"/>
                </a:solidFill>
                <a:effectLst/>
                <a:latin typeface="Calibri" panose="020F0502020204030204" pitchFamily="34" charset="0"/>
              </a:rPr>
              <a:t>Range:</a:t>
            </a:r>
            <a:r>
              <a:rPr lang="en-US" dirty="0"/>
              <a:t> </a:t>
            </a:r>
            <a:r>
              <a:rPr lang="en-US" sz="1800" b="0" i="0" u="none" strike="noStrike" dirty="0">
                <a:solidFill>
                  <a:srgbClr val="000000"/>
                </a:solidFill>
                <a:effectLst/>
                <a:latin typeface="Calibri" panose="020F0502020204030204" pitchFamily="34" charset="0"/>
              </a:rPr>
              <a:t>1 to 40</a:t>
            </a:r>
            <a:r>
              <a:rPr lang="en-US" dirty="0"/>
              <a:t> </a:t>
            </a:r>
          </a:p>
          <a:p>
            <a:pPr marL="0" lvl="0" indent="0" algn="l" rtl="0">
              <a:spcBef>
                <a:spcPts val="0"/>
              </a:spcBef>
              <a:spcAft>
                <a:spcPts val="0"/>
              </a:spcAft>
              <a:buNone/>
            </a:pPr>
            <a:endParaRPr lang="en-AU" dirty="0"/>
          </a:p>
        </p:txBody>
      </p:sp>
    </p:spTree>
    <p:extLst>
      <p:ext uri="{BB962C8B-B14F-4D97-AF65-F5344CB8AC3E}">
        <p14:creationId xmlns:p14="http://schemas.microsoft.com/office/powerpoint/2010/main" val="875840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Screening by nursing staff, which we don’t formally have implemented here. Note Norway was higher with 40% yes to a formal screen.</a:t>
            </a:r>
            <a:r>
              <a:rPr lang="en-AU" sz="1800" b="0" i="0" u="none" strike="noStrike" dirty="0">
                <a:solidFill>
                  <a:srgbClr val="000000"/>
                </a:solidFill>
                <a:effectLst/>
                <a:latin typeface="Calibri" panose="020F0502020204030204" pitchFamily="34" charset="0"/>
              </a:rPr>
              <a:t> </a:t>
            </a:r>
          </a:p>
          <a:p>
            <a:pPr marL="0" lvl="0" indent="0" algn="l" rtl="0">
              <a:spcBef>
                <a:spcPts val="0"/>
              </a:spcBef>
              <a:spcAft>
                <a:spcPts val="0"/>
              </a:spcAft>
              <a:buNone/>
            </a:pPr>
            <a:r>
              <a:rPr lang="en-AU" sz="1800" b="0" i="0" u="none" strike="noStrike" dirty="0">
                <a:solidFill>
                  <a:srgbClr val="000000"/>
                </a:solidFill>
                <a:effectLst/>
                <a:latin typeface="Calibri" panose="020F0502020204030204" pitchFamily="34" charset="0"/>
              </a:rPr>
              <a:t>Screening tools were site developed observation criteria, water sip tests or a stroke swallow screening tool </a:t>
            </a:r>
            <a:br>
              <a:rPr lang="en-AU" sz="1800" b="0" i="0" u="none" strike="noStrike" dirty="0">
                <a:solidFill>
                  <a:srgbClr val="000000"/>
                </a:solidFill>
                <a:effectLst/>
                <a:latin typeface="Calibri" panose="020F0502020204030204" pitchFamily="34" charset="0"/>
              </a:rPr>
            </a:br>
            <a:r>
              <a:rPr lang="en-AU" sz="1800" b="0" i="0" u="none" strike="noStrike" dirty="0">
                <a:solidFill>
                  <a:srgbClr val="000000"/>
                </a:solidFill>
                <a:effectLst/>
                <a:latin typeface="Calibri" panose="020F0502020204030204" pitchFamily="34" charset="0"/>
              </a:rPr>
              <a:t>Water sip test:</a:t>
            </a:r>
            <a:r>
              <a:rPr lang="en-AU" dirty="0"/>
              <a:t> </a:t>
            </a:r>
            <a:r>
              <a:rPr lang="en-AU" sz="1800" b="0" i="0" u="none" strike="noStrike" dirty="0">
                <a:solidFill>
                  <a:srgbClr val="000000"/>
                </a:solidFill>
                <a:effectLst/>
                <a:latin typeface="Calibri" panose="020F0502020204030204" pitchFamily="34" charset="0"/>
              </a:rPr>
              <a:t>2</a:t>
            </a:r>
            <a:r>
              <a:rPr lang="en-AU" dirty="0"/>
              <a:t> </a:t>
            </a:r>
            <a:r>
              <a:rPr lang="en-AU" sz="1800" b="0" i="0" u="none" strike="noStrike" dirty="0">
                <a:solidFill>
                  <a:srgbClr val="000000"/>
                </a:solidFill>
                <a:effectLst/>
                <a:latin typeface="Calibri" panose="020F0502020204030204" pitchFamily="34" charset="0"/>
              </a:rPr>
              <a:t>Stroke tool:</a:t>
            </a:r>
            <a:r>
              <a:rPr lang="en-AU" dirty="0"/>
              <a:t> </a:t>
            </a:r>
            <a:r>
              <a:rPr lang="en-AU" sz="1800" b="0" i="0" u="none" strike="noStrike" dirty="0">
                <a:solidFill>
                  <a:srgbClr val="000000"/>
                </a:solidFill>
                <a:effectLst/>
                <a:latin typeface="Calibri" panose="020F0502020204030204" pitchFamily="34" charset="0"/>
              </a:rPr>
              <a:t>1</a:t>
            </a:r>
            <a:r>
              <a:rPr lang="en-AU" dirty="0"/>
              <a:t> </a:t>
            </a:r>
            <a:r>
              <a:rPr lang="en-AU" sz="1800" b="0" i="0" u="none" strike="noStrike" dirty="0">
                <a:solidFill>
                  <a:srgbClr val="000000"/>
                </a:solidFill>
                <a:effectLst/>
                <a:latin typeface="Calibri" panose="020F0502020204030204" pitchFamily="34" charset="0"/>
              </a:rPr>
              <a:t>Site-developed observation criteria:</a:t>
            </a:r>
            <a:r>
              <a:rPr lang="en-AU" dirty="0"/>
              <a:t> </a:t>
            </a:r>
            <a:r>
              <a:rPr lang="en-AU" sz="1800" b="0" i="0" u="none" strike="noStrike" dirty="0">
                <a:solidFill>
                  <a:srgbClr val="000000"/>
                </a:solidFill>
                <a:effectLst/>
                <a:latin typeface="Calibri" panose="020F0502020204030204" pitchFamily="34" charset="0"/>
              </a:rPr>
              <a:t>8</a:t>
            </a:r>
            <a:r>
              <a:rPr lang="en-AU" dirty="0"/>
              <a:t> </a:t>
            </a:r>
            <a:r>
              <a:rPr lang="en-AU" sz="1800" b="0" i="0" u="none" strike="noStrike" dirty="0">
                <a:solidFill>
                  <a:srgbClr val="000000"/>
                </a:solidFill>
                <a:effectLst/>
                <a:latin typeface="Calibri" panose="020F0502020204030204" pitchFamily="34" charset="0"/>
              </a:rPr>
              <a:t>Unsure:</a:t>
            </a:r>
            <a:r>
              <a:rPr lang="en-AU" dirty="0"/>
              <a:t> </a:t>
            </a:r>
            <a:r>
              <a:rPr lang="en-AU" sz="1800" b="0" i="0" u="none" strike="noStrike" dirty="0">
                <a:solidFill>
                  <a:srgbClr val="000000"/>
                </a:solidFill>
                <a:effectLst/>
                <a:latin typeface="Calibri" panose="020F0502020204030204" pitchFamily="34" charset="0"/>
              </a:rPr>
              <a:t>2</a:t>
            </a:r>
            <a:r>
              <a:rPr lang="en-AU" dirty="0"/>
              <a:t> </a:t>
            </a:r>
          </a:p>
          <a:p>
            <a:pPr marL="0" lvl="0" indent="0" algn="l" rtl="0">
              <a:spcBef>
                <a:spcPts val="0"/>
              </a:spcBef>
              <a:spcAft>
                <a:spcPts val="0"/>
              </a:spcAft>
              <a:buNone/>
            </a:pPr>
            <a:endParaRPr lang="en-AU" dirty="0"/>
          </a:p>
          <a:p>
            <a:pPr marL="0" lvl="0" indent="0" algn="l" rtl="0">
              <a:spcBef>
                <a:spcPts val="0"/>
              </a:spcBef>
              <a:spcAft>
                <a:spcPts val="0"/>
              </a:spcAft>
              <a:buNone/>
            </a:pPr>
            <a:r>
              <a:rPr lang="en-AU" sz="1800" b="0" i="0" u="none" strike="noStrike" dirty="0">
                <a:solidFill>
                  <a:srgbClr val="000000"/>
                </a:solidFill>
                <a:effectLst/>
                <a:latin typeface="Calibri" panose="020F0502020204030204" pitchFamily="34" charset="0"/>
              </a:rPr>
              <a:t>Who screens?</a:t>
            </a:r>
            <a:r>
              <a:rPr lang="en-AU" dirty="0"/>
              <a:t> </a:t>
            </a:r>
            <a:r>
              <a:rPr lang="en-AU" sz="1800" b="0" i="0" u="none" strike="noStrike" dirty="0">
                <a:solidFill>
                  <a:srgbClr val="000000"/>
                </a:solidFill>
                <a:effectLst/>
                <a:latin typeface="Calibri" panose="020F0502020204030204" pitchFamily="34" charset="0"/>
              </a:rPr>
              <a:t>RN</a:t>
            </a:r>
            <a:r>
              <a:rPr lang="en-AU" dirty="0"/>
              <a:t> </a:t>
            </a:r>
            <a:r>
              <a:rPr lang="en-AU" sz="1800" b="0" i="0" u="none" strike="noStrike" dirty="0">
                <a:solidFill>
                  <a:srgbClr val="000000"/>
                </a:solidFill>
                <a:effectLst/>
                <a:latin typeface="Calibri" panose="020F0502020204030204" pitchFamily="34" charset="0"/>
              </a:rPr>
              <a:t>10</a:t>
            </a:r>
            <a:r>
              <a:rPr lang="en-AU" dirty="0"/>
              <a:t> </a:t>
            </a:r>
            <a:r>
              <a:rPr lang="en-AU" sz="1800" b="0" i="0" u="none" strike="noStrike" dirty="0">
                <a:solidFill>
                  <a:srgbClr val="000000"/>
                </a:solidFill>
                <a:effectLst/>
                <a:latin typeface="Calibri" panose="020F0502020204030204" pitchFamily="34" charset="0"/>
              </a:rPr>
              <a:t>PCA</a:t>
            </a:r>
            <a:r>
              <a:rPr lang="en-AU" dirty="0"/>
              <a:t> </a:t>
            </a:r>
            <a:r>
              <a:rPr lang="en-AU" sz="1800" b="0" i="0" u="none" strike="noStrike" dirty="0">
                <a:solidFill>
                  <a:srgbClr val="000000"/>
                </a:solidFill>
                <a:effectLst/>
                <a:latin typeface="Calibri" panose="020F0502020204030204" pitchFamily="34" charset="0"/>
              </a:rPr>
              <a:t>1</a:t>
            </a:r>
            <a:r>
              <a:rPr lang="en-AU" dirty="0"/>
              <a:t> </a:t>
            </a:r>
            <a:r>
              <a:rPr lang="en-AU" sz="1800" b="0" i="0" u="none" strike="noStrike" dirty="0">
                <a:solidFill>
                  <a:srgbClr val="000000"/>
                </a:solidFill>
                <a:effectLst/>
                <a:latin typeface="Calibri" panose="020F0502020204030204" pitchFamily="34" charset="0"/>
              </a:rPr>
              <a:t>Enrolled nurse</a:t>
            </a:r>
            <a:r>
              <a:rPr lang="en-AU" dirty="0"/>
              <a:t> </a:t>
            </a:r>
            <a:r>
              <a:rPr lang="en-AU" sz="1800" b="0" i="0" u="none" strike="noStrike" dirty="0">
                <a:solidFill>
                  <a:srgbClr val="000000"/>
                </a:solidFill>
                <a:effectLst/>
                <a:latin typeface="Calibri" panose="020F0502020204030204" pitchFamily="34" charset="0"/>
              </a:rPr>
              <a:t>3</a:t>
            </a:r>
            <a:r>
              <a:rPr lang="en-AU" dirty="0"/>
              <a:t> </a:t>
            </a:r>
          </a:p>
        </p:txBody>
      </p:sp>
    </p:spTree>
    <p:extLst>
      <p:ext uri="{BB962C8B-B14F-4D97-AF65-F5344CB8AC3E}">
        <p14:creationId xmlns:p14="http://schemas.microsoft.com/office/powerpoint/2010/main" val="3365403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What do you Value as clinically important? There was large consensus on what SPs valued in referrals they receive to be able to triage. </a:t>
            </a:r>
          </a:p>
          <a:p>
            <a:pPr marL="0" lvl="0" indent="0" algn="l" rtl="0">
              <a:spcBef>
                <a:spcPts val="0"/>
              </a:spcBef>
              <a:spcAft>
                <a:spcPts val="0"/>
              </a:spcAft>
              <a:buNone/>
            </a:pPr>
            <a:endParaRPr lang="en-AU" dirty="0"/>
          </a:p>
          <a:p>
            <a:pPr marL="0" lvl="0" indent="0" algn="l" rtl="0">
              <a:spcBef>
                <a:spcPts val="0"/>
              </a:spcBef>
              <a:spcAft>
                <a:spcPts val="0"/>
              </a:spcAft>
              <a:buNone/>
            </a:pPr>
            <a:r>
              <a:rPr lang="en-AU" dirty="0"/>
              <a:t>CONSIDER WHEN DISCUSSING THIS INFORMATION REMINDING AUDIENCE THAT THE NUMBERS REFER TO HOW MANY SURVEY RESPONDENTS RESPONDED THIS WAY (EG ALL 65 RESPONDENTS (100%) SAID SIGNS OF DYSPHAGIA, WHEREAS 40 OR 63% SAID THAT STRATEGIES TRIALLED/IN USE SHOULD BE ON REFERRAL. </a:t>
            </a:r>
            <a:endParaRPr dirty="0"/>
          </a:p>
        </p:txBody>
      </p:sp>
    </p:spTree>
    <p:extLst>
      <p:ext uri="{BB962C8B-B14F-4D97-AF65-F5344CB8AC3E}">
        <p14:creationId xmlns:p14="http://schemas.microsoft.com/office/powerpoint/2010/main" val="210062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Only 16 of 65 respondents had a formal timeframe system with triage, all of which were internally developed, however most respondents still gave their clinical judgements for </a:t>
            </a:r>
            <a:endParaRPr dirty="0"/>
          </a:p>
        </p:txBody>
      </p:sp>
    </p:spTree>
    <p:extLst>
      <p:ext uri="{BB962C8B-B14F-4D97-AF65-F5344CB8AC3E}">
        <p14:creationId xmlns:p14="http://schemas.microsoft.com/office/powerpoint/2010/main" val="191221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43" name="Google Shape;43;p7"/>
          <p:cNvSpPr txBox="1">
            <a:spLocks noGrp="1"/>
          </p:cNvSpPr>
          <p:nvPr>
            <p:ph type="body" idx="1"/>
          </p:nvPr>
        </p:nvSpPr>
        <p:spPr>
          <a:xfrm>
            <a:off x="1381250"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Google Shape;44;p7"/>
          <p:cNvSpPr txBox="1">
            <a:spLocks noGrp="1"/>
          </p:cNvSpPr>
          <p:nvPr>
            <p:ph type="body" idx="2"/>
          </p:nvPr>
        </p:nvSpPr>
        <p:spPr>
          <a:xfrm>
            <a:off x="3834912"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5" name="Google Shape;45;p7"/>
          <p:cNvSpPr txBox="1">
            <a:spLocks noGrp="1"/>
          </p:cNvSpPr>
          <p:nvPr>
            <p:ph type="body" idx="3"/>
          </p:nvPr>
        </p:nvSpPr>
        <p:spPr>
          <a:xfrm>
            <a:off x="6288573"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cxnSp>
        <p:nvCxnSpPr>
          <p:cNvPr id="46" name="Google Shape;46;p7"/>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47" name="Google Shape;47;p7"/>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7"/>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9" name="Google Shape;49;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cxnSp>
        <p:nvCxnSpPr>
          <p:cNvPr id="52" name="Google Shape;52;p8"/>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53" name="Google Shape;53;p8"/>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54;p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55" name="Google Shape;55;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cxnSp>
        <p:nvCxnSpPr>
          <p:cNvPr id="62" name="Google Shape;62;p10"/>
          <p:cNvCxnSpPr/>
          <p:nvPr/>
        </p:nvCxnSpPr>
        <p:spPr>
          <a:xfrm>
            <a:off x="-6025" y="4513729"/>
            <a:ext cx="9162000" cy="0"/>
          </a:xfrm>
          <a:prstGeom prst="straightConnector1">
            <a:avLst/>
          </a:prstGeom>
          <a:noFill/>
          <a:ln w="9525" cap="flat" cmpd="sng">
            <a:solidFill>
              <a:srgbClr val="CCCCCC"/>
            </a:solidFill>
            <a:prstDash val="solid"/>
            <a:round/>
            <a:headEnd type="none" w="med" len="med"/>
            <a:tailEnd type="none" w="med" len="med"/>
          </a:ln>
        </p:spPr>
      </p:cxnSp>
      <p:sp>
        <p:nvSpPr>
          <p:cNvPr id="63" name="Google Shape;63;p10"/>
          <p:cNvSpPr/>
          <p:nvPr/>
        </p:nvSpPr>
        <p:spPr>
          <a:xfrm>
            <a:off x="4293700" y="4235405"/>
            <a:ext cx="556500" cy="556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txBox="1">
            <a:spLocks noGrp="1"/>
          </p:cNvSpPr>
          <p:nvPr>
            <p:ph type="sldNum" idx="12"/>
          </p:nvPr>
        </p:nvSpPr>
        <p:spPr>
          <a:xfrm>
            <a:off x="4297650" y="4791900"/>
            <a:ext cx="548700" cy="351600"/>
          </a:xfrm>
          <a:prstGeom prst="rect">
            <a:avLst/>
          </a:prstGeom>
        </p:spPr>
        <p:txBody>
          <a:bodyPr spcFirstLastPara="1" wrap="square" lIns="91425" tIns="91425" rIns="91425" bIns="91425" anchor="ctr"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Quattrocento Sans"/>
              <a:buChar char="◉"/>
              <a:defRPr sz="2400">
                <a:solidFill>
                  <a:schemeClr val="dk1"/>
                </a:solidFill>
                <a:latin typeface="Quattrocento Sans"/>
                <a:ea typeface="Quattrocento Sans"/>
                <a:cs typeface="Quattrocento Sans"/>
                <a:sym typeface="Quattrocento Sans"/>
              </a:defRPr>
            </a:lvl1pPr>
            <a:lvl2pPr marL="914400" lvl="1"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2pPr>
            <a:lvl3pPr marL="1371600" lvl="2"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3pPr>
            <a:lvl4pPr marL="1828800" lvl="3" indent="-342900">
              <a:spcBef>
                <a:spcPts val="0"/>
              </a:spcBef>
              <a:spcAft>
                <a:spcPts val="0"/>
              </a:spcAft>
              <a:buClr>
                <a:schemeClr val="accent1"/>
              </a:buClr>
              <a:buSzPts val="1800"/>
              <a:buFont typeface="Quattrocento Sans"/>
              <a:buChar char="●"/>
              <a:defRPr sz="1800">
                <a:solidFill>
                  <a:schemeClr val="dk1"/>
                </a:solidFill>
                <a:latin typeface="Quattrocento Sans"/>
                <a:ea typeface="Quattrocento Sans"/>
                <a:cs typeface="Quattrocento Sans"/>
                <a:sym typeface="Quattrocento Sans"/>
              </a:defRPr>
            </a:lvl4pPr>
            <a:lvl5pPr marL="2286000" lvl="4"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5pPr>
            <a:lvl6pPr marL="2743200" lvl="5"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6pPr>
            <a:lvl7pPr marL="3200400" lvl="6"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7pPr>
            <a:lvl8pPr marL="3657600" lvl="7"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8pPr>
            <a:lvl9pPr marL="4114800" lvl="8"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896549"/>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6"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g"/><Relationship Id="rId7" Type="http://schemas.openxmlformats.org/officeDocument/2006/relationships/diagramLayout" Target="../diagrams/layout1.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3" Type="http://schemas.openxmlformats.org/officeDocument/2006/relationships/hyperlink" Target="mailto:lcar6338@alumni.Sydney.edu.au"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16/j.tcmj.2016.04.006" TargetMode="External"/><Relationship Id="rId2" Type="http://schemas.openxmlformats.org/officeDocument/2006/relationships/hyperlink" Target="https://www.health.vic.gov.au/residential-aged-care/standardised-care-processe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1006569" y="922585"/>
            <a:ext cx="7655592" cy="1159800"/>
          </a:xfrm>
          <a:prstGeom prst="rect">
            <a:avLst/>
          </a:prstGeom>
          <a:solidFill>
            <a:schemeClr val="bg1"/>
          </a:solidFill>
        </p:spPr>
        <p:txBody>
          <a:bodyPr spcFirstLastPara="1" wrap="square" lIns="91425" tIns="91425" rIns="91425" bIns="91425" anchor="b" anchorCtr="0">
            <a:noAutofit/>
          </a:bodyPr>
          <a:lstStyle/>
          <a:p>
            <a:pPr marL="0" lvl="0" indent="0" algn="l" rtl="0">
              <a:spcBef>
                <a:spcPts val="0"/>
              </a:spcBef>
              <a:spcAft>
                <a:spcPts val="0"/>
              </a:spcAft>
              <a:buNone/>
            </a:pPr>
            <a:r>
              <a:rPr lang="en" dirty="0"/>
              <a:t>Screening, Referral, and Triage of Dysphagia in Residential Aged Care Facilities</a:t>
            </a:r>
            <a:endParaRPr dirty="0"/>
          </a:p>
        </p:txBody>
      </p:sp>
      <p:sp>
        <p:nvSpPr>
          <p:cNvPr id="3" name="TextBox 2">
            <a:extLst>
              <a:ext uri="{FF2B5EF4-FFF2-40B4-BE49-F238E27FC236}">
                <a16:creationId xmlns:a16="http://schemas.microsoft.com/office/drawing/2014/main" id="{1CB637EE-BF0A-FB8F-980D-C5C36A059807}"/>
              </a:ext>
            </a:extLst>
          </p:cNvPr>
          <p:cNvSpPr txBox="1"/>
          <p:nvPr/>
        </p:nvSpPr>
        <p:spPr>
          <a:xfrm>
            <a:off x="3123604" y="2779741"/>
            <a:ext cx="5675244" cy="160043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AU" b="1" dirty="0"/>
              <a:t>Lara Cardinal*</a:t>
            </a:r>
            <a:r>
              <a:rPr lang="en-AU" dirty="0"/>
              <a:t>, </a:t>
            </a:r>
            <a:r>
              <a:rPr lang="en-AU" sz="1100" dirty="0"/>
              <a:t>CPSP</a:t>
            </a:r>
            <a:br>
              <a:rPr lang="en-AU" sz="1100" dirty="0"/>
            </a:br>
            <a:r>
              <a:rPr lang="en-AU" sz="1100" dirty="0">
                <a:solidFill>
                  <a:schemeClr val="tx1"/>
                </a:solidFill>
              </a:rPr>
              <a:t>Wimmera Health Care Group (Horsham, Victoria)</a:t>
            </a:r>
            <a:endParaRPr lang="en-AU" dirty="0">
              <a:solidFill>
                <a:schemeClr val="tx1"/>
              </a:solidFill>
            </a:endParaRPr>
          </a:p>
          <a:p>
            <a:pPr marL="285750" indent="-285750">
              <a:buFont typeface="Arial" panose="020B0604020202020204" pitchFamily="34" charset="0"/>
              <a:buChar char="•"/>
            </a:pPr>
            <a:r>
              <a:rPr lang="en-AU" b="1" dirty="0">
                <a:solidFill>
                  <a:schemeClr val="tx1"/>
                </a:solidFill>
              </a:rPr>
              <a:t>Dr Renee Clapham</a:t>
            </a:r>
            <a:r>
              <a:rPr lang="en-AU" dirty="0">
                <a:solidFill>
                  <a:schemeClr val="tx1"/>
                </a:solidFill>
              </a:rPr>
              <a:t>, </a:t>
            </a:r>
            <a:r>
              <a:rPr lang="en-AU" sz="1000" dirty="0">
                <a:solidFill>
                  <a:schemeClr val="tx1"/>
                </a:solidFill>
              </a:rPr>
              <a:t>PhD</a:t>
            </a:r>
            <a:br>
              <a:rPr lang="en-AU" sz="1000" dirty="0">
                <a:solidFill>
                  <a:schemeClr val="tx1"/>
                </a:solidFill>
              </a:rPr>
            </a:br>
            <a:r>
              <a:rPr lang="en-AU" sz="1000" dirty="0">
                <a:solidFill>
                  <a:schemeClr val="tx1"/>
                </a:solidFill>
              </a:rPr>
              <a:t>St Vincent’s Hospital (Melbourne, Victoria), Ballarat Health Services (Ballarat, Victoria)</a:t>
            </a:r>
          </a:p>
          <a:p>
            <a:pPr marL="285750" indent="-285750">
              <a:buFont typeface="Arial" panose="020B0604020202020204" pitchFamily="34" charset="0"/>
              <a:buChar char="•"/>
            </a:pPr>
            <a:r>
              <a:rPr lang="en-AU" b="1" dirty="0">
                <a:solidFill>
                  <a:schemeClr val="tx1"/>
                </a:solidFill>
              </a:rPr>
              <a:t>Rachel Pope</a:t>
            </a:r>
            <a:r>
              <a:rPr lang="en-AU" dirty="0">
                <a:solidFill>
                  <a:schemeClr val="tx1"/>
                </a:solidFill>
              </a:rPr>
              <a:t>, </a:t>
            </a:r>
            <a:r>
              <a:rPr lang="en-AU" sz="1000" dirty="0">
                <a:solidFill>
                  <a:schemeClr val="tx1"/>
                </a:solidFill>
              </a:rPr>
              <a:t>CPSP</a:t>
            </a:r>
            <a:br>
              <a:rPr lang="en-AU" sz="1000" dirty="0">
                <a:solidFill>
                  <a:schemeClr val="tx1"/>
                </a:solidFill>
              </a:rPr>
            </a:br>
            <a:r>
              <a:rPr lang="en-AU" sz="1000" dirty="0">
                <a:solidFill>
                  <a:schemeClr val="tx1"/>
                </a:solidFill>
              </a:rPr>
              <a:t>Wimmera Health Care Group (Horsham, Victoria)</a:t>
            </a:r>
            <a:endParaRPr lang="en-AU" dirty="0">
              <a:solidFill>
                <a:schemeClr val="tx1"/>
              </a:solidFill>
            </a:endParaRPr>
          </a:p>
          <a:p>
            <a:pPr marL="285750" indent="-285750">
              <a:buFont typeface="Arial" panose="020B0604020202020204" pitchFamily="34" charset="0"/>
              <a:buChar char="•"/>
            </a:pPr>
            <a:r>
              <a:rPr lang="en-AU" b="1" dirty="0">
                <a:solidFill>
                  <a:schemeClr val="tx1"/>
                </a:solidFill>
              </a:rPr>
              <a:t>Michelle Pitman</a:t>
            </a:r>
            <a:r>
              <a:rPr kumimoji="0" lang="en-AU" sz="1400" b="0" i="0" u="none" strike="noStrike" kern="0" cap="none" spc="0" normalizeH="0" baseline="0" noProof="0" dirty="0">
                <a:ln>
                  <a:noFill/>
                </a:ln>
                <a:solidFill>
                  <a:srgbClr val="000000"/>
                </a:solidFill>
                <a:effectLst/>
                <a:uLnTx/>
                <a:uFillTx/>
                <a:latin typeface="Arial"/>
                <a:cs typeface="Arial"/>
                <a:sym typeface="Arial"/>
              </a:rPr>
              <a:t>, </a:t>
            </a:r>
            <a:r>
              <a:rPr lang="en-AU" sz="1100" b="0" i="0" dirty="0">
                <a:solidFill>
                  <a:srgbClr val="000000"/>
                </a:solidFill>
                <a:effectLst/>
                <a:latin typeface="Calibri" panose="020F0502020204030204" pitchFamily="34" charset="0"/>
              </a:rPr>
              <a:t>AALIA</a:t>
            </a:r>
            <a:br>
              <a:rPr lang="en-AU" dirty="0">
                <a:solidFill>
                  <a:schemeClr val="tx1"/>
                </a:solidFill>
              </a:rPr>
            </a:br>
            <a:r>
              <a:rPr lang="en-AU" sz="1000" dirty="0">
                <a:solidFill>
                  <a:schemeClr val="tx1"/>
                </a:solidFill>
              </a:rPr>
              <a:t>Wimmera Health Care Group (Horsham, Victoria)</a:t>
            </a:r>
            <a:endParaRPr lang="en-AU" dirty="0">
              <a:solidFill>
                <a:schemeClr val="tx1"/>
              </a:solidFill>
            </a:endParaRPr>
          </a:p>
        </p:txBody>
      </p:sp>
      <p:sp>
        <p:nvSpPr>
          <p:cNvPr id="2" name="TextBox 1"/>
          <p:cNvSpPr txBox="1"/>
          <p:nvPr/>
        </p:nvSpPr>
        <p:spPr>
          <a:xfrm>
            <a:off x="3123604" y="4554747"/>
            <a:ext cx="4230507" cy="430887"/>
          </a:xfrm>
          <a:prstGeom prst="rect">
            <a:avLst/>
          </a:prstGeom>
          <a:noFill/>
        </p:spPr>
        <p:txBody>
          <a:bodyPr wrap="square" rtlCol="0">
            <a:spAutoFit/>
          </a:bodyPr>
          <a:lstStyle/>
          <a:p>
            <a:r>
              <a:rPr lang="en-AU" sz="1100" dirty="0">
                <a:solidFill>
                  <a:schemeClr val="tx1">
                    <a:lumMod val="50000"/>
                    <a:lumOff val="50000"/>
                  </a:schemeClr>
                </a:solidFill>
              </a:rPr>
              <a:t>Disclosures: No financial and non-financial disclosures</a:t>
            </a:r>
          </a:p>
          <a:p>
            <a:r>
              <a:rPr lang="en-AU" sz="1100" dirty="0">
                <a:solidFill>
                  <a:schemeClr val="tx1">
                    <a:lumMod val="50000"/>
                    <a:lumOff val="50000"/>
                  </a:schemeClr>
                </a:solidFill>
              </a:rPr>
              <a:t>Ethics approval: LNR/68827/BHSSJOG-2020-245125(v3)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29000" y="656019"/>
            <a:ext cx="7888891"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tx1"/>
                </a:solidFill>
                <a:highlight>
                  <a:schemeClr val="accent1"/>
                </a:highlight>
              </a:rPr>
              <a:t>Training: </a:t>
            </a:r>
            <a:r>
              <a:rPr lang="en" dirty="0">
                <a:solidFill>
                  <a:schemeClr val="tx1"/>
                </a:solidFill>
              </a:rPr>
              <a:t>Do you provide staff dysphagia education? </a:t>
            </a:r>
            <a:br>
              <a:rPr lang="en" dirty="0">
                <a:solidFill>
                  <a:schemeClr val="tx1"/>
                </a:solidFill>
              </a:rPr>
            </a:br>
            <a:r>
              <a:rPr lang="en" dirty="0">
                <a:solidFill>
                  <a:schemeClr val="tx1"/>
                </a:solidFill>
              </a:rPr>
              <a:t>If so, how often?</a:t>
            </a:r>
            <a:endParaRPr dirty="0">
              <a:solidFill>
                <a:schemeClr val="tx1"/>
              </a:solidFill>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12" name="Google Shape;125;p17">
            <a:extLst>
              <a:ext uri="{FF2B5EF4-FFF2-40B4-BE49-F238E27FC236}">
                <a16:creationId xmlns:a16="http://schemas.microsoft.com/office/drawing/2014/main" id="{1616385F-891B-4FD1-9A94-D48FEC136446}"/>
              </a:ext>
            </a:extLst>
          </p:cNvPr>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342900" indent="-342900"/>
            <a:r>
              <a:rPr lang="en-AU" dirty="0">
                <a:solidFill>
                  <a:schemeClr val="tx1"/>
                </a:solidFill>
              </a:rPr>
              <a:t>46/65 (71%) provide in-services</a:t>
            </a:r>
          </a:p>
          <a:p>
            <a:pPr marL="342900" indent="-342900"/>
            <a:r>
              <a:rPr lang="en-AU" dirty="0">
                <a:solidFill>
                  <a:schemeClr val="tx1"/>
                </a:solidFill>
              </a:rPr>
              <a:t>In-services mostly annually but ‘ad hoc’</a:t>
            </a:r>
          </a:p>
          <a:p>
            <a:pPr marL="342900" indent="-342900"/>
            <a:r>
              <a:rPr lang="en-AU" dirty="0">
                <a:solidFill>
                  <a:schemeClr val="tx1"/>
                </a:solidFill>
              </a:rPr>
              <a:t>Education topics cover signs of dysphagia, IDDSI, general safe swallow strategies</a:t>
            </a:r>
          </a:p>
          <a:p>
            <a:pPr marL="342900" indent="-342900"/>
            <a:r>
              <a:rPr lang="en-AU" dirty="0">
                <a:solidFill>
                  <a:schemeClr val="tx1"/>
                </a:solidFill>
              </a:rPr>
              <a:t>Education topics do </a:t>
            </a:r>
            <a:r>
              <a:rPr lang="en-AU" b="1" dirty="0">
                <a:solidFill>
                  <a:schemeClr val="tx1"/>
                </a:solidFill>
              </a:rPr>
              <a:t>not</a:t>
            </a:r>
            <a:r>
              <a:rPr lang="en-AU" dirty="0">
                <a:solidFill>
                  <a:schemeClr val="tx1"/>
                </a:solidFill>
              </a:rPr>
              <a:t> include triage process, contingency planning</a:t>
            </a:r>
            <a:endParaRPr b="1" dirty="0">
              <a:solidFill>
                <a:schemeClr val="tx1"/>
              </a:solidFill>
            </a:endParaRPr>
          </a:p>
        </p:txBody>
      </p:sp>
    </p:spTree>
    <p:extLst>
      <p:ext uri="{BB962C8B-B14F-4D97-AF65-F5344CB8AC3E}">
        <p14:creationId xmlns:p14="http://schemas.microsoft.com/office/powerpoint/2010/main" val="279083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3"/>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were the main barriers to quality care?</a:t>
            </a:r>
            <a:endParaRPr dirty="0"/>
          </a:p>
        </p:txBody>
      </p:sp>
      <p:sp>
        <p:nvSpPr>
          <p:cNvPr id="207" name="Google Shape;207;p23"/>
          <p:cNvSpPr/>
          <p:nvPr/>
        </p:nvSpPr>
        <p:spPr>
          <a:xfrm>
            <a:off x="3595323" y="1808524"/>
            <a:ext cx="2666932" cy="2772711"/>
          </a:xfrm>
          <a:prstGeom prst="ellipse">
            <a:avLst/>
          </a:prstGeom>
          <a:solidFill>
            <a:srgbClr val="FFCD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latin typeface="Quattrocento Sans"/>
                <a:ea typeface="Quattrocento Sans"/>
                <a:cs typeface="Quattrocento Sans"/>
                <a:sym typeface="Quattrocento Sans"/>
              </a:rPr>
              <a:t>Staff Education</a:t>
            </a:r>
            <a:endParaRPr sz="1800" dirty="0">
              <a:latin typeface="Quattrocento Sans"/>
              <a:ea typeface="Quattrocento Sans"/>
              <a:cs typeface="Quattrocento Sans"/>
              <a:sym typeface="Quattrocento Sans"/>
            </a:endParaRPr>
          </a:p>
        </p:txBody>
      </p:sp>
      <p:sp>
        <p:nvSpPr>
          <p:cNvPr id="208" name="Google Shape;208;p23"/>
          <p:cNvSpPr/>
          <p:nvPr/>
        </p:nvSpPr>
        <p:spPr>
          <a:xfrm>
            <a:off x="1098093" y="1808525"/>
            <a:ext cx="2846807" cy="2689584"/>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latin typeface="Quattrocento Sans"/>
                <a:ea typeface="Quattrocento Sans"/>
                <a:cs typeface="Quattrocento Sans"/>
                <a:sym typeface="Quattrocento Sans"/>
              </a:rPr>
              <a:t>Communication</a:t>
            </a:r>
            <a:endParaRPr sz="1800" dirty="0">
              <a:latin typeface="Quattrocento Sans"/>
              <a:ea typeface="Quattrocento Sans"/>
              <a:cs typeface="Quattrocento Sans"/>
              <a:sym typeface="Quattrocento Sans"/>
            </a:endParaRPr>
          </a:p>
        </p:txBody>
      </p:sp>
      <p:sp>
        <p:nvSpPr>
          <p:cNvPr id="209" name="Google Shape;209;p23"/>
          <p:cNvSpPr/>
          <p:nvPr/>
        </p:nvSpPr>
        <p:spPr>
          <a:xfrm>
            <a:off x="5644847" y="1808525"/>
            <a:ext cx="2846806" cy="2772710"/>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latin typeface="Quattrocento Sans"/>
                <a:ea typeface="Quattrocento Sans"/>
                <a:cs typeface="Quattrocento Sans"/>
                <a:sym typeface="Quattrocento Sans"/>
              </a:rPr>
              <a:t>Funding</a:t>
            </a:r>
            <a:endParaRPr sz="1800" dirty="0">
              <a:latin typeface="Quattrocento Sans"/>
              <a:ea typeface="Quattrocento Sans"/>
              <a:cs typeface="Quattrocento Sans"/>
              <a:sym typeface="Quattrocento Sans"/>
            </a:endParaRPr>
          </a:p>
        </p:txBody>
      </p:sp>
      <p:grpSp>
        <p:nvGrpSpPr>
          <p:cNvPr id="210" name="Google Shape;210;p23"/>
          <p:cNvGrpSpPr/>
          <p:nvPr/>
        </p:nvGrpSpPr>
        <p:grpSpPr>
          <a:xfrm>
            <a:off x="916458" y="1019750"/>
            <a:ext cx="214625" cy="214625"/>
            <a:chOff x="2594050" y="1631825"/>
            <a:chExt cx="439625" cy="439625"/>
          </a:xfrm>
        </p:grpSpPr>
        <p:sp>
          <p:nvSpPr>
            <p:cNvPr id="211" name="Google Shape;211;p23"/>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2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2" name="TextBox 1">
            <a:extLst>
              <a:ext uri="{FF2B5EF4-FFF2-40B4-BE49-F238E27FC236}">
                <a16:creationId xmlns:a16="http://schemas.microsoft.com/office/drawing/2014/main" id="{ACE6BEC4-C44D-4715-ABBD-7F8B4C84A64F}"/>
              </a:ext>
            </a:extLst>
          </p:cNvPr>
          <p:cNvSpPr txBox="1"/>
          <p:nvPr/>
        </p:nvSpPr>
        <p:spPr>
          <a:xfrm>
            <a:off x="424872" y="1708727"/>
            <a:ext cx="1810327" cy="523220"/>
          </a:xfrm>
          <a:prstGeom prst="rect">
            <a:avLst/>
          </a:prstGeom>
          <a:solidFill>
            <a:schemeClr val="tx2"/>
          </a:solidFill>
        </p:spPr>
        <p:txBody>
          <a:bodyPr wrap="square" rtlCol="0">
            <a:spAutoFit/>
          </a:bodyPr>
          <a:lstStyle/>
          <a:p>
            <a:r>
              <a:rPr lang="en-AU" dirty="0"/>
              <a:t>Staff have no time to read notes</a:t>
            </a:r>
          </a:p>
        </p:txBody>
      </p:sp>
      <p:sp>
        <p:nvSpPr>
          <p:cNvPr id="13" name="TextBox 12">
            <a:extLst>
              <a:ext uri="{FF2B5EF4-FFF2-40B4-BE49-F238E27FC236}">
                <a16:creationId xmlns:a16="http://schemas.microsoft.com/office/drawing/2014/main" id="{CE36F63D-353F-4AA9-B108-956180928466}"/>
              </a:ext>
            </a:extLst>
          </p:cNvPr>
          <p:cNvSpPr txBox="1"/>
          <p:nvPr/>
        </p:nvSpPr>
        <p:spPr>
          <a:xfrm>
            <a:off x="652347" y="4074687"/>
            <a:ext cx="1810327" cy="523220"/>
          </a:xfrm>
          <a:prstGeom prst="rect">
            <a:avLst/>
          </a:prstGeom>
          <a:solidFill>
            <a:schemeClr val="tx2"/>
          </a:solidFill>
        </p:spPr>
        <p:txBody>
          <a:bodyPr wrap="square" rtlCol="0">
            <a:spAutoFit/>
          </a:bodyPr>
          <a:lstStyle/>
          <a:p>
            <a:r>
              <a:rPr lang="en-AU" dirty="0"/>
              <a:t>Recommendations not carried out</a:t>
            </a:r>
          </a:p>
        </p:txBody>
      </p:sp>
      <p:sp>
        <p:nvSpPr>
          <p:cNvPr id="14" name="TextBox 13">
            <a:extLst>
              <a:ext uri="{FF2B5EF4-FFF2-40B4-BE49-F238E27FC236}">
                <a16:creationId xmlns:a16="http://schemas.microsoft.com/office/drawing/2014/main" id="{98ACFEDF-BCB1-47D2-8253-DAFAF06F41F9}"/>
              </a:ext>
            </a:extLst>
          </p:cNvPr>
          <p:cNvSpPr txBox="1"/>
          <p:nvPr/>
        </p:nvSpPr>
        <p:spPr>
          <a:xfrm>
            <a:off x="199771" y="2368487"/>
            <a:ext cx="1810327" cy="523220"/>
          </a:xfrm>
          <a:prstGeom prst="rect">
            <a:avLst/>
          </a:prstGeom>
          <a:solidFill>
            <a:schemeClr val="tx2"/>
          </a:solidFill>
        </p:spPr>
        <p:txBody>
          <a:bodyPr wrap="square" rtlCol="0">
            <a:spAutoFit/>
          </a:bodyPr>
          <a:lstStyle/>
          <a:p>
            <a:r>
              <a:rPr lang="en-AU" dirty="0"/>
              <a:t>Referrals ‘reactive’, may be late</a:t>
            </a:r>
          </a:p>
        </p:txBody>
      </p:sp>
      <p:sp>
        <p:nvSpPr>
          <p:cNvPr id="15" name="TextBox 14">
            <a:extLst>
              <a:ext uri="{FF2B5EF4-FFF2-40B4-BE49-F238E27FC236}">
                <a16:creationId xmlns:a16="http://schemas.microsoft.com/office/drawing/2014/main" id="{07EAF810-AAAD-420D-AE49-F19A80C45BFF}"/>
              </a:ext>
            </a:extLst>
          </p:cNvPr>
          <p:cNvSpPr txBox="1"/>
          <p:nvPr/>
        </p:nvSpPr>
        <p:spPr>
          <a:xfrm>
            <a:off x="57227" y="3381797"/>
            <a:ext cx="2057900" cy="307777"/>
          </a:xfrm>
          <a:prstGeom prst="rect">
            <a:avLst/>
          </a:prstGeom>
          <a:solidFill>
            <a:schemeClr val="tx2"/>
          </a:solidFill>
        </p:spPr>
        <p:txBody>
          <a:bodyPr wrap="square" rtlCol="0">
            <a:spAutoFit/>
          </a:bodyPr>
          <a:lstStyle/>
          <a:p>
            <a:r>
              <a:rPr lang="en-AU" dirty="0"/>
              <a:t>Conflicting information</a:t>
            </a:r>
          </a:p>
        </p:txBody>
      </p:sp>
      <p:sp>
        <p:nvSpPr>
          <p:cNvPr id="3" name="TextBox 2">
            <a:extLst>
              <a:ext uri="{FF2B5EF4-FFF2-40B4-BE49-F238E27FC236}">
                <a16:creationId xmlns:a16="http://schemas.microsoft.com/office/drawing/2014/main" id="{C4E7117D-D293-4142-91BE-ADA5094890AC}"/>
              </a:ext>
            </a:extLst>
          </p:cNvPr>
          <p:cNvSpPr txBox="1"/>
          <p:nvPr/>
        </p:nvSpPr>
        <p:spPr>
          <a:xfrm>
            <a:off x="3542361" y="1670004"/>
            <a:ext cx="1422424" cy="307777"/>
          </a:xfrm>
          <a:prstGeom prst="rect">
            <a:avLst/>
          </a:prstGeom>
          <a:solidFill>
            <a:schemeClr val="accent1"/>
          </a:solidFill>
        </p:spPr>
        <p:txBody>
          <a:bodyPr wrap="square" rtlCol="0">
            <a:spAutoFit/>
          </a:bodyPr>
          <a:lstStyle/>
          <a:p>
            <a:r>
              <a:rPr lang="en-AU" dirty="0"/>
              <a:t>High turnover</a:t>
            </a:r>
          </a:p>
        </p:txBody>
      </p:sp>
      <p:sp>
        <p:nvSpPr>
          <p:cNvPr id="17" name="TextBox 16">
            <a:extLst>
              <a:ext uri="{FF2B5EF4-FFF2-40B4-BE49-F238E27FC236}">
                <a16:creationId xmlns:a16="http://schemas.microsoft.com/office/drawing/2014/main" id="{CE54B694-28EE-4CCF-9AED-11DCC0988F4E}"/>
              </a:ext>
            </a:extLst>
          </p:cNvPr>
          <p:cNvSpPr txBox="1"/>
          <p:nvPr/>
        </p:nvSpPr>
        <p:spPr>
          <a:xfrm>
            <a:off x="3320450" y="4240231"/>
            <a:ext cx="1422424" cy="307777"/>
          </a:xfrm>
          <a:prstGeom prst="rect">
            <a:avLst/>
          </a:prstGeom>
          <a:solidFill>
            <a:schemeClr val="accent1"/>
          </a:solidFill>
        </p:spPr>
        <p:txBody>
          <a:bodyPr wrap="square" rtlCol="0">
            <a:spAutoFit/>
          </a:bodyPr>
          <a:lstStyle/>
          <a:p>
            <a:r>
              <a:rPr lang="en-AU" dirty="0"/>
              <a:t>No incentive</a:t>
            </a:r>
          </a:p>
        </p:txBody>
      </p:sp>
      <p:sp>
        <p:nvSpPr>
          <p:cNvPr id="18" name="TextBox 17">
            <a:extLst>
              <a:ext uri="{FF2B5EF4-FFF2-40B4-BE49-F238E27FC236}">
                <a16:creationId xmlns:a16="http://schemas.microsoft.com/office/drawing/2014/main" id="{3C1AA6EA-390E-4711-91F3-FE18F26DE643}"/>
              </a:ext>
            </a:extLst>
          </p:cNvPr>
          <p:cNvSpPr txBox="1"/>
          <p:nvPr/>
        </p:nvSpPr>
        <p:spPr>
          <a:xfrm>
            <a:off x="4959904" y="4211904"/>
            <a:ext cx="1337296" cy="738664"/>
          </a:xfrm>
          <a:prstGeom prst="rect">
            <a:avLst/>
          </a:prstGeom>
          <a:solidFill>
            <a:schemeClr val="accent1"/>
          </a:solidFill>
        </p:spPr>
        <p:txBody>
          <a:bodyPr wrap="square" rtlCol="0">
            <a:spAutoFit/>
          </a:bodyPr>
          <a:lstStyle/>
          <a:p>
            <a:r>
              <a:rPr lang="en-AU" dirty="0"/>
              <a:t>Poor understanding of ‘urgent’</a:t>
            </a:r>
          </a:p>
        </p:txBody>
      </p:sp>
      <p:sp>
        <p:nvSpPr>
          <p:cNvPr id="19" name="TextBox 18">
            <a:extLst>
              <a:ext uri="{FF2B5EF4-FFF2-40B4-BE49-F238E27FC236}">
                <a16:creationId xmlns:a16="http://schemas.microsoft.com/office/drawing/2014/main" id="{6669BC1C-C64D-4CA9-8F00-55348AAD00C8}"/>
              </a:ext>
            </a:extLst>
          </p:cNvPr>
          <p:cNvSpPr txBox="1"/>
          <p:nvPr/>
        </p:nvSpPr>
        <p:spPr>
          <a:xfrm>
            <a:off x="5327436" y="1601005"/>
            <a:ext cx="1337296" cy="738664"/>
          </a:xfrm>
          <a:prstGeom prst="rect">
            <a:avLst/>
          </a:prstGeom>
          <a:solidFill>
            <a:schemeClr val="accent1"/>
          </a:solidFill>
        </p:spPr>
        <p:txBody>
          <a:bodyPr wrap="square" rtlCol="0">
            <a:spAutoFit/>
          </a:bodyPr>
          <a:lstStyle/>
          <a:p>
            <a:r>
              <a:rPr lang="en-AU" dirty="0"/>
              <a:t>No measure of accuracy of screening</a:t>
            </a:r>
          </a:p>
        </p:txBody>
      </p:sp>
      <p:sp>
        <p:nvSpPr>
          <p:cNvPr id="4" name="TextBox 3">
            <a:extLst>
              <a:ext uri="{FF2B5EF4-FFF2-40B4-BE49-F238E27FC236}">
                <a16:creationId xmlns:a16="http://schemas.microsoft.com/office/drawing/2014/main" id="{DDAAA4C9-1389-4FFA-B8BE-FAEF999302BB}"/>
              </a:ext>
            </a:extLst>
          </p:cNvPr>
          <p:cNvSpPr txBox="1"/>
          <p:nvPr/>
        </p:nvSpPr>
        <p:spPr>
          <a:xfrm>
            <a:off x="7470842" y="1493283"/>
            <a:ext cx="1364555" cy="523220"/>
          </a:xfrm>
          <a:prstGeom prst="rect">
            <a:avLst/>
          </a:prstGeom>
          <a:solidFill>
            <a:schemeClr val="bg2">
              <a:lumMod val="20000"/>
              <a:lumOff val="80000"/>
            </a:schemeClr>
          </a:solidFill>
        </p:spPr>
        <p:txBody>
          <a:bodyPr wrap="square" rtlCol="0">
            <a:spAutoFit/>
          </a:bodyPr>
          <a:lstStyle/>
          <a:p>
            <a:r>
              <a:rPr lang="en-AU" dirty="0"/>
              <a:t>Only for swallow </a:t>
            </a:r>
            <a:r>
              <a:rPr lang="en-AU" dirty="0" err="1"/>
              <a:t>Ax</a:t>
            </a:r>
            <a:r>
              <a:rPr lang="en-AU" dirty="0"/>
              <a:t> </a:t>
            </a:r>
          </a:p>
        </p:txBody>
      </p:sp>
      <p:sp>
        <p:nvSpPr>
          <p:cNvPr id="21" name="TextBox 20">
            <a:extLst>
              <a:ext uri="{FF2B5EF4-FFF2-40B4-BE49-F238E27FC236}">
                <a16:creationId xmlns:a16="http://schemas.microsoft.com/office/drawing/2014/main" id="{40A9FC84-BDD2-4C71-9AC2-73E510646719}"/>
              </a:ext>
            </a:extLst>
          </p:cNvPr>
          <p:cNvSpPr txBox="1"/>
          <p:nvPr/>
        </p:nvSpPr>
        <p:spPr>
          <a:xfrm>
            <a:off x="7603907" y="3717011"/>
            <a:ext cx="1364555" cy="523220"/>
          </a:xfrm>
          <a:prstGeom prst="rect">
            <a:avLst/>
          </a:prstGeom>
          <a:solidFill>
            <a:schemeClr val="bg2">
              <a:lumMod val="20000"/>
              <a:lumOff val="80000"/>
            </a:schemeClr>
          </a:solidFill>
        </p:spPr>
        <p:txBody>
          <a:bodyPr wrap="square" rtlCol="0">
            <a:spAutoFit/>
          </a:bodyPr>
          <a:lstStyle/>
          <a:p>
            <a:r>
              <a:rPr lang="en-AU" dirty="0"/>
              <a:t>Competing caseloads</a:t>
            </a:r>
          </a:p>
        </p:txBody>
      </p:sp>
      <p:sp>
        <p:nvSpPr>
          <p:cNvPr id="23" name="TextBox 22">
            <a:extLst>
              <a:ext uri="{FF2B5EF4-FFF2-40B4-BE49-F238E27FC236}">
                <a16:creationId xmlns:a16="http://schemas.microsoft.com/office/drawing/2014/main" id="{E2680B34-A720-A261-69B4-D4BC2746CB7E}"/>
              </a:ext>
            </a:extLst>
          </p:cNvPr>
          <p:cNvSpPr txBox="1"/>
          <p:nvPr/>
        </p:nvSpPr>
        <p:spPr>
          <a:xfrm>
            <a:off x="7528935" y="2526123"/>
            <a:ext cx="2028583" cy="738664"/>
          </a:xfrm>
          <a:prstGeom prst="rect">
            <a:avLst/>
          </a:prstGeom>
          <a:solidFill>
            <a:schemeClr val="tx2"/>
          </a:solidFill>
        </p:spPr>
        <p:txBody>
          <a:bodyPr wrap="square">
            <a:spAutoFit/>
          </a:bodyPr>
          <a:lstStyle/>
          <a:p>
            <a:r>
              <a:rPr lang="en-AU" dirty="0"/>
              <a:t>Limited Tx, In-Services, Family meetings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3" grpId="0" animBg="1"/>
      <p:bldP spid="17" grpId="0" animBg="1"/>
      <p:bldP spid="18" grpId="0" animBg="1"/>
      <p:bldP spid="19" grpId="0" animBg="1"/>
      <p:bldP spid="4" grpId="0" animBg="1"/>
      <p:bldP spid="21"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DB020-9B0A-46EC-AD8B-23B1FE72B581}"/>
              </a:ext>
            </a:extLst>
          </p:cNvPr>
          <p:cNvSpPr>
            <a:spLocks noGrp="1"/>
          </p:cNvSpPr>
          <p:nvPr>
            <p:ph type="title"/>
          </p:nvPr>
        </p:nvSpPr>
        <p:spPr>
          <a:xfrm>
            <a:off x="1381250" y="896112"/>
            <a:ext cx="4497036" cy="435600"/>
          </a:xfrm>
        </p:spPr>
        <p:txBody>
          <a:bodyPr/>
          <a:lstStyle/>
          <a:p>
            <a:r>
              <a:rPr lang="en-AU" dirty="0">
                <a:solidFill>
                  <a:schemeClr val="tx1"/>
                </a:solidFill>
              </a:rPr>
              <a:t>Audit of referrals for dysphagia</a:t>
            </a:r>
          </a:p>
        </p:txBody>
      </p:sp>
      <p:sp>
        <p:nvSpPr>
          <p:cNvPr id="3" name="Text Placeholder 2">
            <a:extLst>
              <a:ext uri="{FF2B5EF4-FFF2-40B4-BE49-F238E27FC236}">
                <a16:creationId xmlns:a16="http://schemas.microsoft.com/office/drawing/2014/main" id="{93BD1843-501B-45D7-90E5-DB427D603BBA}"/>
              </a:ext>
            </a:extLst>
          </p:cNvPr>
          <p:cNvSpPr>
            <a:spLocks noGrp="1"/>
          </p:cNvSpPr>
          <p:nvPr>
            <p:ph type="body" idx="1"/>
          </p:nvPr>
        </p:nvSpPr>
        <p:spPr>
          <a:xfrm>
            <a:off x="4895488" y="1514888"/>
            <a:ext cx="3647740" cy="3122400"/>
          </a:xfrm>
        </p:spPr>
        <p:txBody>
          <a:bodyPr/>
          <a:lstStyle/>
          <a:p>
            <a:r>
              <a:rPr lang="en-AU" dirty="0">
                <a:solidFill>
                  <a:schemeClr val="tx1"/>
                </a:solidFill>
              </a:rPr>
              <a:t>50 referrals from January 2020 - March 2021</a:t>
            </a:r>
          </a:p>
          <a:p>
            <a:r>
              <a:rPr lang="en-AU" dirty="0">
                <a:solidFill>
                  <a:schemeClr val="tx1"/>
                </a:solidFill>
              </a:rPr>
              <a:t>Residents age 58-100 years</a:t>
            </a:r>
          </a:p>
          <a:p>
            <a:r>
              <a:rPr lang="en-AU" dirty="0">
                <a:solidFill>
                  <a:schemeClr val="tx1"/>
                </a:solidFill>
              </a:rPr>
              <a:t>Reviewed referrals from private and internal, public facilities</a:t>
            </a:r>
          </a:p>
        </p:txBody>
      </p:sp>
      <p:sp>
        <p:nvSpPr>
          <p:cNvPr id="6" name="Slide Number Placeholder 5">
            <a:extLst>
              <a:ext uri="{FF2B5EF4-FFF2-40B4-BE49-F238E27FC236}">
                <a16:creationId xmlns:a16="http://schemas.microsoft.com/office/drawing/2014/main" id="{C2872B7D-BAE7-4EBC-8035-9AB12FA936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11" name="Picture 10">
            <a:extLst>
              <a:ext uri="{FF2B5EF4-FFF2-40B4-BE49-F238E27FC236}">
                <a16:creationId xmlns:a16="http://schemas.microsoft.com/office/drawing/2014/main" id="{716160DA-48E2-5371-22E0-3D91EBB1BA7B}"/>
              </a:ext>
            </a:extLst>
          </p:cNvPr>
          <p:cNvPicPr>
            <a:picLocks noChangeAspect="1"/>
          </p:cNvPicPr>
          <p:nvPr/>
        </p:nvPicPr>
        <p:blipFill>
          <a:blip r:embed="rId3"/>
          <a:stretch>
            <a:fillRect/>
          </a:stretch>
        </p:blipFill>
        <p:spPr>
          <a:xfrm>
            <a:off x="768485" y="1768277"/>
            <a:ext cx="4355560" cy="3099707"/>
          </a:xfrm>
          <a:prstGeom prst="rect">
            <a:avLst/>
          </a:prstGeom>
        </p:spPr>
      </p:pic>
    </p:spTree>
    <p:extLst>
      <p:ext uri="{BB962C8B-B14F-4D97-AF65-F5344CB8AC3E}">
        <p14:creationId xmlns:p14="http://schemas.microsoft.com/office/powerpoint/2010/main" val="335557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DB020-9B0A-46EC-AD8B-23B1FE72B581}"/>
              </a:ext>
            </a:extLst>
          </p:cNvPr>
          <p:cNvSpPr>
            <a:spLocks noGrp="1"/>
          </p:cNvSpPr>
          <p:nvPr>
            <p:ph type="title"/>
          </p:nvPr>
        </p:nvSpPr>
        <p:spPr/>
        <p:txBody>
          <a:bodyPr/>
          <a:lstStyle/>
          <a:p>
            <a:r>
              <a:rPr lang="en-AU" dirty="0">
                <a:solidFill>
                  <a:schemeClr val="tx1"/>
                </a:solidFill>
              </a:rPr>
              <a:t>Audit results</a:t>
            </a:r>
          </a:p>
        </p:txBody>
      </p:sp>
      <p:sp>
        <p:nvSpPr>
          <p:cNvPr id="6" name="Slide Number Placeholder 5">
            <a:extLst>
              <a:ext uri="{FF2B5EF4-FFF2-40B4-BE49-F238E27FC236}">
                <a16:creationId xmlns:a16="http://schemas.microsoft.com/office/drawing/2014/main" id="{C2872B7D-BAE7-4EBC-8035-9AB12FA936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aphicFrame>
        <p:nvGraphicFramePr>
          <p:cNvPr id="5" name="Table 7">
            <a:extLst>
              <a:ext uri="{FF2B5EF4-FFF2-40B4-BE49-F238E27FC236}">
                <a16:creationId xmlns:a16="http://schemas.microsoft.com/office/drawing/2014/main" id="{9254E986-411E-801C-F884-0B8250876EFE}"/>
              </a:ext>
            </a:extLst>
          </p:cNvPr>
          <p:cNvGraphicFramePr>
            <a:graphicFrameLocks noGrp="1"/>
          </p:cNvGraphicFramePr>
          <p:nvPr>
            <p:extLst>
              <p:ext uri="{D42A27DB-BD31-4B8C-83A1-F6EECF244321}">
                <p14:modId xmlns:p14="http://schemas.microsoft.com/office/powerpoint/2010/main" val="2965220439"/>
              </p:ext>
            </p:extLst>
          </p:nvPr>
        </p:nvGraphicFramePr>
        <p:xfrm>
          <a:off x="1381250" y="1490287"/>
          <a:ext cx="6500007" cy="2433320"/>
        </p:xfrm>
        <a:graphic>
          <a:graphicData uri="http://schemas.openxmlformats.org/drawingml/2006/table">
            <a:tbl>
              <a:tblPr firstRow="1" bandRow="1">
                <a:tableStyleId>{DA5B2040-0373-4AB5-8C16-54180E59C3D7}</a:tableStyleId>
              </a:tblPr>
              <a:tblGrid>
                <a:gridCol w="3158681">
                  <a:extLst>
                    <a:ext uri="{9D8B030D-6E8A-4147-A177-3AD203B41FA5}">
                      <a16:colId xmlns:a16="http://schemas.microsoft.com/office/drawing/2014/main" val="1342463571"/>
                    </a:ext>
                  </a:extLst>
                </a:gridCol>
                <a:gridCol w="3341326">
                  <a:extLst>
                    <a:ext uri="{9D8B030D-6E8A-4147-A177-3AD203B41FA5}">
                      <a16:colId xmlns:a16="http://schemas.microsoft.com/office/drawing/2014/main" val="4208069602"/>
                    </a:ext>
                  </a:extLst>
                </a:gridCol>
              </a:tblGrid>
              <a:tr h="370840">
                <a:tc>
                  <a:txBody>
                    <a:bodyPr/>
                    <a:lstStyle/>
                    <a:p>
                      <a:r>
                        <a:rPr lang="en-AU" sz="1600" b="1" dirty="0"/>
                        <a:t>Information identified as important on survey:</a:t>
                      </a:r>
                    </a:p>
                  </a:txBody>
                  <a:tcPr/>
                </a:tc>
                <a:tc>
                  <a:txBody>
                    <a:bodyPr/>
                    <a:lstStyle/>
                    <a:p>
                      <a:pPr marL="0" indent="0">
                        <a:buFont typeface="Arial" panose="020B0604020202020204" pitchFamily="34" charset="0"/>
                        <a:buNone/>
                      </a:pPr>
                      <a:r>
                        <a:rPr lang="en-AU" sz="1600" b="1" dirty="0"/>
                        <a:t>Percentage of referrals with this information</a:t>
                      </a:r>
                    </a:p>
                  </a:txBody>
                  <a:tcPr/>
                </a:tc>
                <a:extLst>
                  <a:ext uri="{0D108BD9-81ED-4DB2-BD59-A6C34878D82A}">
                    <a16:rowId xmlns:a16="http://schemas.microsoft.com/office/drawing/2014/main" val="1018937949"/>
                  </a:ext>
                </a:extLst>
              </a:tr>
              <a:tr h="370840">
                <a:tc>
                  <a:txBody>
                    <a:bodyPr/>
                    <a:lstStyle/>
                    <a:p>
                      <a:r>
                        <a:rPr lang="en-AU" sz="1600" dirty="0"/>
                        <a:t>Dysphagia symptom</a:t>
                      </a:r>
                    </a:p>
                  </a:txBody>
                  <a:tcPr>
                    <a:solidFill>
                      <a:schemeClr val="accent2">
                        <a:lumMod val="60000"/>
                        <a:lumOff val="40000"/>
                      </a:schemeClr>
                    </a:solidFill>
                  </a:tcPr>
                </a:tc>
                <a:tc>
                  <a:txBody>
                    <a:bodyPr/>
                    <a:lstStyle/>
                    <a:p>
                      <a:pPr marL="285750" indent="-285750">
                        <a:buFont typeface="Arial" panose="020B0604020202020204" pitchFamily="34" charset="0"/>
                        <a:buChar char="•"/>
                      </a:pPr>
                      <a:r>
                        <a:rPr lang="en-AU" sz="1600" dirty="0"/>
                        <a:t>48% (n=24)</a:t>
                      </a:r>
                      <a:endParaRPr lang="en-AU" sz="1600" b="1" dirty="0"/>
                    </a:p>
                  </a:txBody>
                  <a:tcPr>
                    <a:solidFill>
                      <a:schemeClr val="accent2">
                        <a:lumMod val="60000"/>
                        <a:lumOff val="40000"/>
                      </a:schemeClr>
                    </a:solidFill>
                  </a:tcPr>
                </a:tc>
                <a:extLst>
                  <a:ext uri="{0D108BD9-81ED-4DB2-BD59-A6C34878D82A}">
                    <a16:rowId xmlns:a16="http://schemas.microsoft.com/office/drawing/2014/main" val="199858823"/>
                  </a:ext>
                </a:extLst>
              </a:tr>
              <a:tr h="370840">
                <a:tc>
                  <a:txBody>
                    <a:bodyPr/>
                    <a:lstStyle/>
                    <a:p>
                      <a:r>
                        <a:rPr lang="en-AU" sz="1600" dirty="0"/>
                        <a:t>Current diet/fluid</a:t>
                      </a:r>
                    </a:p>
                  </a:txBody>
                  <a:tcPr>
                    <a:solidFill>
                      <a:schemeClr val="accent2">
                        <a:lumMod val="60000"/>
                        <a:lumOff val="4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AU" sz="1600" b="0" dirty="0"/>
                        <a:t>18% (n=9) Both diet &amp; fluid</a:t>
                      </a:r>
                    </a:p>
                  </a:txBody>
                  <a:tcPr>
                    <a:solidFill>
                      <a:schemeClr val="accent2">
                        <a:lumMod val="60000"/>
                        <a:lumOff val="40000"/>
                      </a:schemeClr>
                    </a:solidFill>
                  </a:tcPr>
                </a:tc>
                <a:extLst>
                  <a:ext uri="{0D108BD9-81ED-4DB2-BD59-A6C34878D82A}">
                    <a16:rowId xmlns:a16="http://schemas.microsoft.com/office/drawing/2014/main" val="1082791391"/>
                  </a:ext>
                </a:extLst>
              </a:tr>
              <a:tr h="370840">
                <a:tc>
                  <a:txBody>
                    <a:bodyPr/>
                    <a:lstStyle/>
                    <a:p>
                      <a:r>
                        <a:rPr lang="en-AU" sz="1600" dirty="0"/>
                        <a:t>Cognition</a:t>
                      </a: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en-AU" sz="1600" dirty="0"/>
                        <a:t>8% (n=4)</a:t>
                      </a:r>
                    </a:p>
                  </a:txBody>
                  <a:tcPr>
                    <a:solidFill>
                      <a:schemeClr val="accent2">
                        <a:lumMod val="40000"/>
                        <a:lumOff val="60000"/>
                      </a:schemeClr>
                    </a:solidFill>
                  </a:tcPr>
                </a:tc>
                <a:extLst>
                  <a:ext uri="{0D108BD9-81ED-4DB2-BD59-A6C34878D82A}">
                    <a16:rowId xmlns:a16="http://schemas.microsoft.com/office/drawing/2014/main" val="1027244421"/>
                  </a:ext>
                </a:extLst>
              </a:tr>
              <a:tr h="370840">
                <a:tc>
                  <a:txBody>
                    <a:bodyPr/>
                    <a:lstStyle/>
                    <a:p>
                      <a:r>
                        <a:rPr lang="en-AU" sz="1600" dirty="0"/>
                        <a:t>Malnutrition risk</a:t>
                      </a: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en-AU" sz="1600" dirty="0"/>
                        <a:t>6% (n=3)</a:t>
                      </a:r>
                      <a:endParaRPr lang="en-AU" sz="1600" b="1" dirty="0"/>
                    </a:p>
                  </a:txBody>
                  <a:tcPr>
                    <a:solidFill>
                      <a:schemeClr val="accent2">
                        <a:lumMod val="40000"/>
                        <a:lumOff val="60000"/>
                      </a:schemeClr>
                    </a:solidFill>
                  </a:tcPr>
                </a:tc>
                <a:extLst>
                  <a:ext uri="{0D108BD9-81ED-4DB2-BD59-A6C34878D82A}">
                    <a16:rowId xmlns:a16="http://schemas.microsoft.com/office/drawing/2014/main" val="1981478433"/>
                  </a:ext>
                </a:extLst>
              </a:tr>
              <a:tr h="370840">
                <a:tc>
                  <a:txBody>
                    <a:bodyPr/>
                    <a:lstStyle/>
                    <a:p>
                      <a:r>
                        <a:rPr lang="en-AU" sz="1600" dirty="0"/>
                        <a:t>Chest status</a:t>
                      </a: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en-AU" sz="1600" dirty="0"/>
                        <a:t>No referrals commented</a:t>
                      </a:r>
                    </a:p>
                  </a:txBody>
                  <a:tcPr>
                    <a:solidFill>
                      <a:schemeClr val="accent2">
                        <a:lumMod val="40000"/>
                        <a:lumOff val="60000"/>
                      </a:schemeClr>
                    </a:solidFill>
                  </a:tcPr>
                </a:tc>
                <a:extLst>
                  <a:ext uri="{0D108BD9-81ED-4DB2-BD59-A6C34878D82A}">
                    <a16:rowId xmlns:a16="http://schemas.microsoft.com/office/drawing/2014/main" val="2985817304"/>
                  </a:ext>
                </a:extLst>
              </a:tr>
            </a:tbl>
          </a:graphicData>
        </a:graphic>
      </p:graphicFrame>
      <p:sp>
        <p:nvSpPr>
          <p:cNvPr id="8" name="Rectangle 7">
            <a:extLst>
              <a:ext uri="{FF2B5EF4-FFF2-40B4-BE49-F238E27FC236}">
                <a16:creationId xmlns:a16="http://schemas.microsoft.com/office/drawing/2014/main" id="{D2589E53-8D9A-6C0A-E147-D4986A43569B}"/>
              </a:ext>
            </a:extLst>
          </p:cNvPr>
          <p:cNvSpPr/>
          <p:nvPr/>
        </p:nvSpPr>
        <p:spPr>
          <a:xfrm>
            <a:off x="2932343" y="4247388"/>
            <a:ext cx="2500008" cy="72650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3 Referrals mention intermediate actions</a:t>
            </a:r>
          </a:p>
        </p:txBody>
      </p:sp>
    </p:spTree>
    <p:extLst>
      <p:ext uri="{BB962C8B-B14F-4D97-AF65-F5344CB8AC3E}">
        <p14:creationId xmlns:p14="http://schemas.microsoft.com/office/powerpoint/2010/main" val="1586099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76C01-3A06-5957-B681-36534DD6F938}"/>
              </a:ext>
            </a:extLst>
          </p:cNvPr>
          <p:cNvSpPr>
            <a:spLocks noGrp="1"/>
          </p:cNvSpPr>
          <p:nvPr>
            <p:ph type="title"/>
          </p:nvPr>
        </p:nvSpPr>
        <p:spPr/>
        <p:txBody>
          <a:bodyPr/>
          <a:lstStyle/>
          <a:p>
            <a:r>
              <a:rPr lang="en-AU" dirty="0"/>
              <a:t>Clinical implications</a:t>
            </a:r>
          </a:p>
        </p:txBody>
      </p:sp>
      <p:sp>
        <p:nvSpPr>
          <p:cNvPr id="3" name="Text Placeholder 2">
            <a:extLst>
              <a:ext uri="{FF2B5EF4-FFF2-40B4-BE49-F238E27FC236}">
                <a16:creationId xmlns:a16="http://schemas.microsoft.com/office/drawing/2014/main" id="{9200A3F7-42B6-D06C-6B12-121B29397E40}"/>
              </a:ext>
            </a:extLst>
          </p:cNvPr>
          <p:cNvSpPr>
            <a:spLocks noGrp="1"/>
          </p:cNvSpPr>
          <p:nvPr>
            <p:ph type="body" idx="1"/>
          </p:nvPr>
        </p:nvSpPr>
        <p:spPr>
          <a:xfrm>
            <a:off x="521428" y="1331712"/>
            <a:ext cx="2334000" cy="3122400"/>
          </a:xfrm>
        </p:spPr>
        <p:txBody>
          <a:bodyPr/>
          <a:lstStyle/>
          <a:p>
            <a:r>
              <a:rPr lang="en-AU" dirty="0"/>
              <a:t>Screening</a:t>
            </a:r>
          </a:p>
          <a:p>
            <a:endParaRPr lang="en-AU" dirty="0"/>
          </a:p>
          <a:p>
            <a:pPr>
              <a:buFont typeface="Arial" panose="020B0604020202020204" pitchFamily="34" charset="0"/>
              <a:buChar char="•"/>
            </a:pPr>
            <a:r>
              <a:rPr lang="en-AU" dirty="0"/>
              <a:t>High risk population for adverse outcomes</a:t>
            </a:r>
          </a:p>
          <a:p>
            <a:pPr>
              <a:buFont typeface="Arial" panose="020B0604020202020204" pitchFamily="34" charset="0"/>
              <a:buChar char="•"/>
            </a:pPr>
            <a:r>
              <a:rPr lang="en-AU" dirty="0"/>
              <a:t>Limited screening however nursing driven referrals</a:t>
            </a:r>
          </a:p>
          <a:p>
            <a:pPr>
              <a:buFont typeface="Arial" panose="020B0604020202020204" pitchFamily="34" charset="0"/>
              <a:buChar char="•"/>
            </a:pPr>
            <a:r>
              <a:rPr lang="en-AU" dirty="0"/>
              <a:t>Nil published screening tool</a:t>
            </a:r>
          </a:p>
        </p:txBody>
      </p:sp>
      <p:sp>
        <p:nvSpPr>
          <p:cNvPr id="4" name="Text Placeholder 3">
            <a:extLst>
              <a:ext uri="{FF2B5EF4-FFF2-40B4-BE49-F238E27FC236}">
                <a16:creationId xmlns:a16="http://schemas.microsoft.com/office/drawing/2014/main" id="{8229EEED-9102-F834-0998-85C8B099EDD9}"/>
              </a:ext>
            </a:extLst>
          </p:cNvPr>
          <p:cNvSpPr>
            <a:spLocks noGrp="1"/>
          </p:cNvSpPr>
          <p:nvPr>
            <p:ph type="body" idx="2"/>
          </p:nvPr>
        </p:nvSpPr>
        <p:spPr>
          <a:xfrm>
            <a:off x="3170324" y="1331712"/>
            <a:ext cx="2949148" cy="3122400"/>
          </a:xfrm>
        </p:spPr>
        <p:txBody>
          <a:bodyPr/>
          <a:lstStyle/>
          <a:p>
            <a:r>
              <a:rPr lang="en-AU" dirty="0"/>
              <a:t>Referral</a:t>
            </a:r>
          </a:p>
          <a:p>
            <a:endParaRPr lang="en-AU" dirty="0"/>
          </a:p>
          <a:p>
            <a:pPr>
              <a:buFont typeface="Arial" panose="020B0604020202020204" pitchFamily="34" charset="0"/>
              <a:buChar char="•"/>
            </a:pPr>
            <a:r>
              <a:rPr lang="en-AU" dirty="0"/>
              <a:t>Challenging to triage limited information</a:t>
            </a:r>
          </a:p>
          <a:p>
            <a:pPr>
              <a:buFont typeface="Arial" panose="020B0604020202020204" pitchFamily="34" charset="0"/>
              <a:buChar char="•"/>
            </a:pPr>
            <a:r>
              <a:rPr lang="en-AU" dirty="0"/>
              <a:t>Limited education on contingency plans whilst awaiting SP review</a:t>
            </a:r>
          </a:p>
        </p:txBody>
      </p:sp>
      <p:sp>
        <p:nvSpPr>
          <p:cNvPr id="5" name="Text Placeholder 4">
            <a:extLst>
              <a:ext uri="{FF2B5EF4-FFF2-40B4-BE49-F238E27FC236}">
                <a16:creationId xmlns:a16="http://schemas.microsoft.com/office/drawing/2014/main" id="{1627FC55-8C7B-F584-1EC2-330D6BDC5980}"/>
              </a:ext>
            </a:extLst>
          </p:cNvPr>
          <p:cNvSpPr>
            <a:spLocks noGrp="1"/>
          </p:cNvSpPr>
          <p:nvPr>
            <p:ph type="body" idx="3"/>
          </p:nvPr>
        </p:nvSpPr>
        <p:spPr>
          <a:xfrm>
            <a:off x="6031149" y="1213330"/>
            <a:ext cx="2990258" cy="3122400"/>
          </a:xfrm>
        </p:spPr>
        <p:txBody>
          <a:bodyPr/>
          <a:lstStyle/>
          <a:p>
            <a:r>
              <a:rPr lang="en-AU" dirty="0"/>
              <a:t>Triage</a:t>
            </a:r>
          </a:p>
          <a:p>
            <a:endParaRPr lang="en-AU" dirty="0"/>
          </a:p>
          <a:p>
            <a:pPr>
              <a:buFont typeface="Arial" panose="020B0604020202020204" pitchFamily="34" charset="0"/>
              <a:buChar char="•"/>
            </a:pPr>
            <a:r>
              <a:rPr lang="en-AU" dirty="0"/>
              <a:t>Marked variations</a:t>
            </a:r>
          </a:p>
          <a:p>
            <a:pPr>
              <a:buFont typeface="Arial" panose="020B0604020202020204" pitchFamily="34" charset="0"/>
              <a:buChar char="•"/>
            </a:pPr>
            <a:r>
              <a:rPr lang="en-AU" dirty="0"/>
              <a:t>Impacted by referral information</a:t>
            </a:r>
          </a:p>
        </p:txBody>
      </p:sp>
      <p:sp>
        <p:nvSpPr>
          <p:cNvPr id="6" name="Slide Number Placeholder 5">
            <a:extLst>
              <a:ext uri="{FF2B5EF4-FFF2-40B4-BE49-F238E27FC236}">
                <a16:creationId xmlns:a16="http://schemas.microsoft.com/office/drawing/2014/main" id="{30536A92-2C76-5E13-74EA-C6AEDD6BE6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69076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pic>
        <p:nvPicPr>
          <p:cNvPr id="2" name="Picture 1">
            <a:extLst>
              <a:ext uri="{FF2B5EF4-FFF2-40B4-BE49-F238E27FC236}">
                <a16:creationId xmlns:a16="http://schemas.microsoft.com/office/drawing/2014/main" id="{DC881BF8-6240-4522-A957-5DB435865F25}"/>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0" y="-295874"/>
            <a:ext cx="9292525" cy="5559765"/>
          </a:xfrm>
          <a:prstGeom prst="rect">
            <a:avLst/>
          </a:prstGeom>
        </p:spPr>
      </p:pic>
      <p:sp>
        <p:nvSpPr>
          <p:cNvPr id="199" name="Google Shape;199;p22"/>
          <p:cNvSpPr txBox="1">
            <a:spLocks noGrp="1"/>
          </p:cNvSpPr>
          <p:nvPr>
            <p:ph type="title" idx="4294967295"/>
          </p:nvPr>
        </p:nvSpPr>
        <p:spPr>
          <a:xfrm>
            <a:off x="1788419" y="500889"/>
            <a:ext cx="4821164" cy="50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highlight>
                  <a:schemeClr val="accent1"/>
                </a:highlight>
              </a:rPr>
              <a:t>Where to next?</a:t>
            </a:r>
            <a:endParaRPr sz="4400" i="1" dirty="0">
              <a:highlight>
                <a:schemeClr val="accent1"/>
              </a:highlight>
            </a:endParaRPr>
          </a:p>
        </p:txBody>
      </p:sp>
      <p:sp>
        <p:nvSpPr>
          <p:cNvPr id="201" name="Google Shape;201;p22"/>
          <p:cNvSpPr txBox="1">
            <a:spLocks noGrp="1"/>
          </p:cNvSpPr>
          <p:nvPr>
            <p:ph type="sldNum" idx="12"/>
          </p:nvPr>
        </p:nvSpPr>
        <p:spPr>
          <a:xfrm>
            <a:off x="4297650" y="4791900"/>
            <a:ext cx="548700" cy="35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graphicFrame>
        <p:nvGraphicFramePr>
          <p:cNvPr id="3" name="Diagram 2">
            <a:extLst>
              <a:ext uri="{FF2B5EF4-FFF2-40B4-BE49-F238E27FC236}">
                <a16:creationId xmlns:a16="http://schemas.microsoft.com/office/drawing/2014/main" id="{75F785B6-BF81-D601-02CA-3ECABCC22747}"/>
              </a:ext>
            </a:extLst>
          </p:cNvPr>
          <p:cNvGraphicFramePr/>
          <p:nvPr>
            <p:extLst>
              <p:ext uri="{D42A27DB-BD31-4B8C-83A1-F6EECF244321}">
                <p14:modId xmlns:p14="http://schemas.microsoft.com/office/powerpoint/2010/main" val="2272193577"/>
              </p:ext>
            </p:extLst>
          </p:nvPr>
        </p:nvGraphicFramePr>
        <p:xfrm>
          <a:off x="1524000" y="1004889"/>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subTitle" idx="4294967295"/>
          </p:nvPr>
        </p:nvSpPr>
        <p:spPr>
          <a:xfrm>
            <a:off x="2371500" y="2093775"/>
            <a:ext cx="50214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i="1" dirty="0">
                <a:latin typeface="Lora"/>
                <a:ea typeface="Lora"/>
                <a:cs typeface="Lora"/>
                <a:sym typeface="Lora"/>
              </a:rPr>
              <a:t>Any </a:t>
            </a:r>
            <a:r>
              <a:rPr lang="en" sz="3600" b="1" i="1" dirty="0">
                <a:highlight>
                  <a:schemeClr val="accent1"/>
                </a:highlight>
                <a:latin typeface="Lora"/>
                <a:ea typeface="Lora"/>
                <a:cs typeface="Lora"/>
                <a:sym typeface="Lora"/>
              </a:rPr>
              <a:t>questions</a:t>
            </a:r>
            <a:r>
              <a:rPr lang="en" sz="3600" b="1" i="1" dirty="0">
                <a:latin typeface="Lora"/>
                <a:ea typeface="Lora"/>
                <a:cs typeface="Lora"/>
                <a:sym typeface="Lora"/>
              </a:rPr>
              <a:t> ?</a:t>
            </a:r>
            <a:endParaRPr sz="3600" b="1" i="1" dirty="0">
              <a:latin typeface="Lora"/>
              <a:ea typeface="Lora"/>
              <a:cs typeface="Lora"/>
              <a:sym typeface="Lora"/>
            </a:endParaRPr>
          </a:p>
          <a:p>
            <a:pPr marL="0" lvl="0" indent="0" algn="l" rtl="0">
              <a:spcBef>
                <a:spcPts val="600"/>
              </a:spcBef>
              <a:spcAft>
                <a:spcPts val="0"/>
              </a:spcAft>
              <a:buNone/>
            </a:pPr>
            <a:endParaRPr sz="1800" dirty="0">
              <a:solidFill>
                <a:schemeClr val="dk1"/>
              </a:solidFill>
            </a:endParaRPr>
          </a:p>
          <a:p>
            <a:pPr marL="400050" indent="-285750">
              <a:spcBef>
                <a:spcPts val="0"/>
              </a:spcBef>
              <a:buSzPts val="1800"/>
            </a:pPr>
            <a:r>
              <a:rPr lang="en-AU" sz="1800" dirty="0">
                <a:solidFill>
                  <a:schemeClr val="dk1"/>
                </a:solidFill>
                <a:hlinkClick r:id="rId3"/>
              </a:rPr>
              <a:t>lcar6338@alumni.Sydney.edu.au</a:t>
            </a:r>
            <a:endParaRPr lang="en-AU" sz="1800" dirty="0">
              <a:solidFill>
                <a:schemeClr val="dk1"/>
              </a:solidFill>
            </a:endParaRPr>
          </a:p>
          <a:p>
            <a:pPr marL="400050" indent="-285750">
              <a:spcBef>
                <a:spcPts val="0"/>
              </a:spcBef>
              <a:buSzPts val="1800"/>
            </a:pPr>
            <a:r>
              <a:rPr lang="en-AU" sz="1800" b="1" dirty="0"/>
              <a:t>Twitter: @lara_cardinal</a:t>
            </a:r>
            <a:endParaRPr b="1" dirty="0"/>
          </a:p>
        </p:txBody>
      </p:sp>
      <p:cxnSp>
        <p:nvCxnSpPr>
          <p:cNvPr id="323" name="Google Shape;323;p30"/>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324" name="Google Shape;324;p30"/>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t>Thank you</a:t>
            </a:r>
            <a:endParaRPr sz="6000" dirty="0"/>
          </a:p>
        </p:txBody>
      </p:sp>
      <p:cxnSp>
        <p:nvCxnSpPr>
          <p:cNvPr id="325" name="Google Shape;325;p30"/>
          <p:cNvCxnSpPr/>
          <p:nvPr/>
        </p:nvCxnSpPr>
        <p:spPr>
          <a:xfrm>
            <a:off x="5589800" y="1428750"/>
            <a:ext cx="3554100" cy="0"/>
          </a:xfrm>
          <a:prstGeom prst="straightConnector1">
            <a:avLst/>
          </a:prstGeom>
          <a:noFill/>
          <a:ln w="9525" cap="flat" cmpd="sng">
            <a:solidFill>
              <a:srgbClr val="CCCCCC"/>
            </a:solidFill>
            <a:prstDash val="solid"/>
            <a:round/>
            <a:headEnd type="none" w="med" len="med"/>
            <a:tailEnd type="none" w="med" len="med"/>
          </a:ln>
        </p:spPr>
      </p:cxnSp>
      <p:sp>
        <p:nvSpPr>
          <p:cNvPr id="326" name="Google Shape;326;p30"/>
          <p:cNvSpPr/>
          <p:nvPr/>
        </p:nvSpPr>
        <p:spPr>
          <a:xfrm>
            <a:off x="831925" y="859175"/>
            <a:ext cx="1139100" cy="11391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30"/>
          <p:cNvGrpSpPr/>
          <p:nvPr/>
        </p:nvGrpSpPr>
        <p:grpSpPr>
          <a:xfrm>
            <a:off x="1148888" y="1190759"/>
            <a:ext cx="505722" cy="475767"/>
            <a:chOff x="5972700" y="2330200"/>
            <a:chExt cx="411625" cy="387275"/>
          </a:xfrm>
        </p:grpSpPr>
        <p:sp>
          <p:nvSpPr>
            <p:cNvPr id="328" name="Google Shape;328;p3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3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B3980-5881-C2D4-AABD-F50DFE04C7F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3" name="TextBox 2">
            <a:extLst>
              <a:ext uri="{FF2B5EF4-FFF2-40B4-BE49-F238E27FC236}">
                <a16:creationId xmlns:a16="http://schemas.microsoft.com/office/drawing/2014/main" id="{6A752F34-DD9E-EDC9-8C01-645060B803AD}"/>
              </a:ext>
            </a:extLst>
          </p:cNvPr>
          <p:cNvSpPr txBox="1"/>
          <p:nvPr/>
        </p:nvSpPr>
        <p:spPr>
          <a:xfrm>
            <a:off x="179962" y="0"/>
            <a:ext cx="8784076" cy="4893647"/>
          </a:xfrm>
          <a:prstGeom prst="rect">
            <a:avLst/>
          </a:prstGeom>
          <a:noFill/>
        </p:spPr>
        <p:txBody>
          <a:bodyPr wrap="square" rtlCol="0">
            <a:spAutoFit/>
          </a:bodyPr>
          <a:lstStyle/>
          <a:p>
            <a:endParaRPr lang="en-AU" sz="1200" dirty="0">
              <a:solidFill>
                <a:srgbClr val="212121"/>
              </a:solidFill>
              <a:latin typeface="+mn-lt"/>
            </a:endParaRPr>
          </a:p>
          <a:p>
            <a:r>
              <a:rPr lang="en-US" sz="1200" b="0" i="0" dirty="0">
                <a:solidFill>
                  <a:srgbClr val="212121"/>
                </a:solidFill>
                <a:effectLst/>
                <a:latin typeface="+mn-lt"/>
              </a:rPr>
              <a:t>Bennett MK, Ward EC, </a:t>
            </a:r>
            <a:r>
              <a:rPr lang="en-US" sz="1200" b="0" i="0" dirty="0" err="1">
                <a:solidFill>
                  <a:srgbClr val="212121"/>
                </a:solidFill>
                <a:effectLst/>
                <a:latin typeface="+mn-lt"/>
              </a:rPr>
              <a:t>Scarinci</a:t>
            </a:r>
            <a:r>
              <a:rPr lang="en-US" sz="1200" b="0" i="0" dirty="0">
                <a:solidFill>
                  <a:srgbClr val="212121"/>
                </a:solidFill>
                <a:effectLst/>
                <a:latin typeface="+mn-lt"/>
              </a:rPr>
              <a:t> NA. Mealtime management in Australian residential aged care: Comparison of documented, reported and observed care. Int J Speech Lang </a:t>
            </a:r>
            <a:r>
              <a:rPr lang="en-US" sz="1200" b="0" i="0" dirty="0" err="1">
                <a:solidFill>
                  <a:srgbClr val="212121"/>
                </a:solidFill>
                <a:effectLst/>
                <a:latin typeface="+mn-lt"/>
              </a:rPr>
              <a:t>Pathol</a:t>
            </a:r>
            <a:r>
              <a:rPr lang="en-US" sz="1200" b="0" i="0" dirty="0">
                <a:solidFill>
                  <a:srgbClr val="212121"/>
                </a:solidFill>
                <a:effectLst/>
                <a:latin typeface="+mn-lt"/>
              </a:rPr>
              <a:t>. 2015;17(5):451-9. </a:t>
            </a:r>
            <a:r>
              <a:rPr lang="en-US" sz="1200" b="0" i="0" dirty="0" err="1">
                <a:solidFill>
                  <a:srgbClr val="212121"/>
                </a:solidFill>
                <a:effectLst/>
                <a:latin typeface="+mn-lt"/>
              </a:rPr>
              <a:t>doi</a:t>
            </a:r>
            <a:r>
              <a:rPr lang="en-US" sz="1200" b="0" i="0" dirty="0">
                <a:solidFill>
                  <a:srgbClr val="212121"/>
                </a:solidFill>
                <a:effectLst/>
                <a:latin typeface="+mn-lt"/>
              </a:rPr>
              <a:t>: 10.3109/17549507.2014.987816. </a:t>
            </a:r>
            <a:r>
              <a:rPr lang="en-US" sz="1200" b="0" i="0" dirty="0" err="1">
                <a:solidFill>
                  <a:srgbClr val="212121"/>
                </a:solidFill>
                <a:effectLst/>
                <a:latin typeface="+mn-lt"/>
              </a:rPr>
              <a:t>Epub</a:t>
            </a:r>
            <a:r>
              <a:rPr lang="en-US" sz="1200" b="0" i="0" dirty="0">
                <a:solidFill>
                  <a:srgbClr val="212121"/>
                </a:solidFill>
                <a:effectLst/>
                <a:latin typeface="+mn-lt"/>
              </a:rPr>
              <a:t> 2014 Dec 26. PMID: 25541741.</a:t>
            </a:r>
            <a:r>
              <a:rPr lang="en-AU" sz="1200" dirty="0">
                <a:solidFill>
                  <a:srgbClr val="212121"/>
                </a:solidFill>
                <a:latin typeface="+mn-lt"/>
              </a:rPr>
              <a:t> </a:t>
            </a:r>
          </a:p>
          <a:p>
            <a:endParaRPr lang="en-AU" sz="1200" dirty="0">
              <a:solidFill>
                <a:srgbClr val="212121"/>
              </a:solidFill>
              <a:latin typeface="+mn-lt"/>
            </a:endParaRPr>
          </a:p>
          <a:p>
            <a:r>
              <a:rPr lang="en-AU" sz="1200" dirty="0" err="1">
                <a:solidFill>
                  <a:srgbClr val="212121"/>
                </a:solidFill>
                <a:latin typeface="+mn-lt"/>
              </a:rPr>
              <a:t>Engh</a:t>
            </a:r>
            <a:r>
              <a:rPr lang="en-AU" sz="1200" dirty="0">
                <a:solidFill>
                  <a:srgbClr val="212121"/>
                </a:solidFill>
                <a:latin typeface="+mn-lt"/>
              </a:rPr>
              <a:t> MCN, Speyer R. Management of Dysphagia in Nursing Homes: A National Survey. Dysphagia. 2022 Apr;37(2):266-276. </a:t>
            </a:r>
            <a:r>
              <a:rPr lang="en-AU" sz="1200" dirty="0" err="1">
                <a:solidFill>
                  <a:srgbClr val="212121"/>
                </a:solidFill>
                <a:latin typeface="+mn-lt"/>
              </a:rPr>
              <a:t>doi</a:t>
            </a:r>
            <a:r>
              <a:rPr lang="en-AU" sz="1200" dirty="0">
                <a:solidFill>
                  <a:srgbClr val="212121"/>
                </a:solidFill>
                <a:latin typeface="+mn-lt"/>
              </a:rPr>
              <a:t>: 10.1007/s00455-021-10275-7. </a:t>
            </a:r>
            <a:r>
              <a:rPr lang="en-AU" sz="1200" dirty="0" err="1">
                <a:solidFill>
                  <a:srgbClr val="212121"/>
                </a:solidFill>
                <a:latin typeface="+mn-lt"/>
              </a:rPr>
              <a:t>Epub</a:t>
            </a:r>
            <a:r>
              <a:rPr lang="en-AU" sz="1200" dirty="0">
                <a:solidFill>
                  <a:srgbClr val="212121"/>
                </a:solidFill>
                <a:latin typeface="+mn-lt"/>
              </a:rPr>
              <a:t> 2021 Mar 4. PMID: 33660070; PMCID: PMC8948132.</a:t>
            </a:r>
          </a:p>
          <a:p>
            <a:endParaRPr lang="en-AU" sz="1200" dirty="0">
              <a:solidFill>
                <a:srgbClr val="212121"/>
              </a:solidFill>
              <a:latin typeface="+mn-lt"/>
            </a:endParaRPr>
          </a:p>
          <a:p>
            <a:r>
              <a:rPr lang="en-AU" sz="1200" dirty="0">
                <a:solidFill>
                  <a:srgbClr val="212121"/>
                </a:solidFill>
                <a:latin typeface="+mn-lt"/>
              </a:rPr>
              <a:t>Health Victoria, 2019, Standardised Care process: Choking. Retrieved:  </a:t>
            </a:r>
            <a:r>
              <a:rPr lang="en-AU" sz="1200" dirty="0">
                <a:solidFill>
                  <a:srgbClr val="212121"/>
                </a:solidFill>
                <a:latin typeface="+mn-lt"/>
                <a:hlinkClick r:id="rId2"/>
              </a:rPr>
              <a:t>https://www.health.vic.gov.au/residential-aged-care/standardised-care-processes</a:t>
            </a:r>
            <a:endParaRPr lang="en-AU" sz="1200" dirty="0">
              <a:solidFill>
                <a:srgbClr val="212121"/>
              </a:solidFill>
              <a:latin typeface="+mn-lt"/>
            </a:endParaRPr>
          </a:p>
          <a:p>
            <a:endParaRPr lang="en-AU" sz="1200" dirty="0">
              <a:solidFill>
                <a:srgbClr val="212121"/>
              </a:solidFill>
              <a:latin typeface="+mn-lt"/>
            </a:endParaRPr>
          </a:p>
          <a:p>
            <a:r>
              <a:rPr lang="en-AU" sz="1200" b="0" i="0" dirty="0">
                <a:solidFill>
                  <a:srgbClr val="303030"/>
                </a:solidFill>
                <a:effectLst/>
                <a:latin typeface="+mn-lt"/>
              </a:rPr>
              <a:t>Jiang, J. L., Fu, S. Y., Wang, W. H., &amp; Ma, Y. C. (2016). Validity and reliability of swallowing screening tools used by nurses for dysphagia: A systematic review. </a:t>
            </a:r>
            <a:r>
              <a:rPr lang="en-AU" sz="1200" b="0" i="1" dirty="0">
                <a:solidFill>
                  <a:srgbClr val="303030"/>
                </a:solidFill>
                <a:effectLst/>
                <a:latin typeface="+mn-lt"/>
              </a:rPr>
              <a:t>Ci ji </a:t>
            </a:r>
            <a:r>
              <a:rPr lang="en-AU" sz="1200" b="0" i="1" dirty="0" err="1">
                <a:solidFill>
                  <a:srgbClr val="303030"/>
                </a:solidFill>
                <a:effectLst/>
                <a:latin typeface="+mn-lt"/>
              </a:rPr>
              <a:t>yi</a:t>
            </a:r>
            <a:r>
              <a:rPr lang="en-AU" sz="1200" b="0" i="1" dirty="0">
                <a:solidFill>
                  <a:srgbClr val="303030"/>
                </a:solidFill>
                <a:effectLst/>
                <a:latin typeface="+mn-lt"/>
              </a:rPr>
              <a:t> </a:t>
            </a:r>
            <a:r>
              <a:rPr lang="en-AU" sz="1200" b="0" i="1" dirty="0" err="1">
                <a:solidFill>
                  <a:srgbClr val="303030"/>
                </a:solidFill>
                <a:effectLst/>
                <a:latin typeface="+mn-lt"/>
              </a:rPr>
              <a:t>xue</a:t>
            </a:r>
            <a:r>
              <a:rPr lang="en-AU" sz="1200" b="0" i="1" dirty="0">
                <a:solidFill>
                  <a:srgbClr val="303030"/>
                </a:solidFill>
                <a:effectLst/>
                <a:latin typeface="+mn-lt"/>
              </a:rPr>
              <a:t> za </a:t>
            </a:r>
            <a:r>
              <a:rPr lang="en-AU" sz="1200" b="0" i="1" dirty="0" err="1">
                <a:solidFill>
                  <a:srgbClr val="303030"/>
                </a:solidFill>
                <a:effectLst/>
                <a:latin typeface="+mn-lt"/>
              </a:rPr>
              <a:t>zhi</a:t>
            </a:r>
            <a:r>
              <a:rPr lang="en-AU" sz="1200" b="0" i="1" dirty="0">
                <a:solidFill>
                  <a:srgbClr val="303030"/>
                </a:solidFill>
                <a:effectLst/>
                <a:latin typeface="+mn-lt"/>
              </a:rPr>
              <a:t> = Tzu-chi medical journal</a:t>
            </a:r>
            <a:r>
              <a:rPr lang="en-AU" sz="1200" b="0" i="0" dirty="0">
                <a:solidFill>
                  <a:srgbClr val="303030"/>
                </a:solidFill>
                <a:effectLst/>
                <a:latin typeface="+mn-lt"/>
              </a:rPr>
              <a:t>, </a:t>
            </a:r>
            <a:r>
              <a:rPr lang="en-AU" sz="1200" b="0" i="1" dirty="0">
                <a:solidFill>
                  <a:srgbClr val="303030"/>
                </a:solidFill>
                <a:effectLst/>
                <a:latin typeface="+mn-lt"/>
              </a:rPr>
              <a:t>28</a:t>
            </a:r>
            <a:r>
              <a:rPr lang="en-AU" sz="1200" b="0" i="0" dirty="0">
                <a:solidFill>
                  <a:srgbClr val="303030"/>
                </a:solidFill>
                <a:effectLst/>
                <a:latin typeface="+mn-lt"/>
              </a:rPr>
              <a:t>(2), 41–48. </a:t>
            </a:r>
            <a:r>
              <a:rPr lang="en-AU" sz="1200" b="0" i="0" dirty="0">
                <a:solidFill>
                  <a:srgbClr val="303030"/>
                </a:solidFill>
                <a:effectLst/>
                <a:latin typeface="+mn-lt"/>
                <a:hlinkClick r:id="rId3"/>
              </a:rPr>
              <a:t>https://doi.org/10.1016/j.tcmj.2016.04.006</a:t>
            </a:r>
            <a:endParaRPr lang="en-AU" sz="1200" b="0" i="0" dirty="0">
              <a:solidFill>
                <a:srgbClr val="212121"/>
              </a:solidFill>
              <a:effectLst/>
              <a:latin typeface="+mn-lt"/>
            </a:endParaRPr>
          </a:p>
          <a:p>
            <a:endParaRPr lang="en-AU" sz="1200" dirty="0">
              <a:solidFill>
                <a:srgbClr val="212121"/>
              </a:solidFill>
              <a:latin typeface="+mn-lt"/>
            </a:endParaRPr>
          </a:p>
          <a:p>
            <a:r>
              <a:rPr lang="en-US" sz="1200" b="0" i="0" dirty="0">
                <a:solidFill>
                  <a:srgbClr val="212121"/>
                </a:solidFill>
                <a:effectLst/>
                <a:latin typeface="+mn-lt"/>
              </a:rPr>
              <a:t>O'Loughlin G, Shanley C. Swallowing problems in the nursing home: a novel training response. Dysphagia. 1998 Summer;13(3):172-83. </a:t>
            </a:r>
            <a:r>
              <a:rPr lang="en-US" sz="1200" b="0" i="0" dirty="0" err="1">
                <a:solidFill>
                  <a:srgbClr val="212121"/>
                </a:solidFill>
                <a:effectLst/>
                <a:latin typeface="+mn-lt"/>
              </a:rPr>
              <a:t>doi</a:t>
            </a:r>
            <a:r>
              <a:rPr lang="en-US" sz="1200" b="0" i="0" dirty="0">
                <a:solidFill>
                  <a:srgbClr val="212121"/>
                </a:solidFill>
                <a:effectLst/>
                <a:latin typeface="+mn-lt"/>
              </a:rPr>
              <a:t>: 10.1007/PL00009569. PMID: 9633159.</a:t>
            </a:r>
          </a:p>
          <a:p>
            <a:endParaRPr lang="en-AU" sz="1200" dirty="0">
              <a:solidFill>
                <a:srgbClr val="212121"/>
              </a:solidFill>
              <a:latin typeface="+mn-lt"/>
            </a:endParaRPr>
          </a:p>
          <a:p>
            <a:r>
              <a:rPr lang="en-AU" sz="1200" b="0" i="0" dirty="0">
                <a:solidFill>
                  <a:srgbClr val="212121"/>
                </a:solidFill>
                <a:effectLst/>
                <a:latin typeface="+mn-lt"/>
              </a:rPr>
              <a:t>Park YH, Bang HL, Han HR, Chang HK. Dysphagia screening measures for use in nursing homes: a systematic review. J Korean </a:t>
            </a:r>
            <a:r>
              <a:rPr lang="en-AU" sz="1200" b="0" i="0" dirty="0" err="1">
                <a:solidFill>
                  <a:srgbClr val="212121"/>
                </a:solidFill>
                <a:effectLst/>
                <a:latin typeface="+mn-lt"/>
              </a:rPr>
              <a:t>Acad</a:t>
            </a:r>
            <a:r>
              <a:rPr lang="en-AU" sz="1200" b="0" i="0" dirty="0">
                <a:solidFill>
                  <a:srgbClr val="212121"/>
                </a:solidFill>
                <a:effectLst/>
                <a:latin typeface="+mn-lt"/>
              </a:rPr>
              <a:t> </a:t>
            </a:r>
            <a:r>
              <a:rPr lang="en-AU" sz="1200" b="0" i="0" dirty="0" err="1">
                <a:solidFill>
                  <a:srgbClr val="212121"/>
                </a:solidFill>
                <a:effectLst/>
                <a:latin typeface="+mn-lt"/>
              </a:rPr>
              <a:t>Nurs</a:t>
            </a:r>
            <a:r>
              <a:rPr lang="en-AU" sz="1200" b="0" i="0" dirty="0">
                <a:solidFill>
                  <a:srgbClr val="212121"/>
                </a:solidFill>
                <a:effectLst/>
                <a:latin typeface="+mn-lt"/>
              </a:rPr>
              <a:t>. 2015 Feb;45(1):1-13. </a:t>
            </a:r>
            <a:r>
              <a:rPr lang="en-AU" sz="1200" b="0" i="0" dirty="0" err="1">
                <a:solidFill>
                  <a:srgbClr val="212121"/>
                </a:solidFill>
                <a:effectLst/>
                <a:latin typeface="+mn-lt"/>
              </a:rPr>
              <a:t>doi</a:t>
            </a:r>
            <a:r>
              <a:rPr lang="en-AU" sz="1200" b="0" i="0" dirty="0">
                <a:solidFill>
                  <a:srgbClr val="212121"/>
                </a:solidFill>
                <a:effectLst/>
                <a:latin typeface="+mn-lt"/>
              </a:rPr>
              <a:t>: 10.4040/jkan.2015.45.1.1. PMID: 25743729. </a:t>
            </a:r>
          </a:p>
          <a:p>
            <a:endParaRPr lang="en-AU" sz="1200" dirty="0">
              <a:solidFill>
                <a:srgbClr val="212121"/>
              </a:solidFill>
              <a:latin typeface="+mn-lt"/>
            </a:endParaRPr>
          </a:p>
          <a:p>
            <a:r>
              <a:rPr lang="en-US" sz="1200" b="0" i="0" dirty="0">
                <a:solidFill>
                  <a:srgbClr val="222222"/>
                </a:solidFill>
                <a:effectLst/>
                <a:latin typeface="Arial" panose="020B0604020202020204" pitchFamily="34" charset="0"/>
              </a:rPr>
              <a:t>Werner, H. (2010). The effect of a dysphagia educational program on registered nurses' intentions to perform dysphagia assessment. </a:t>
            </a:r>
            <a:r>
              <a:rPr lang="en-US" sz="1200" b="0" i="1" dirty="0">
                <a:solidFill>
                  <a:srgbClr val="222222"/>
                </a:solidFill>
                <a:effectLst/>
                <a:latin typeface="Arial" panose="020B0604020202020204" pitchFamily="34" charset="0"/>
              </a:rPr>
              <a:t>Journal of Neuroscience Nursing</a:t>
            </a:r>
            <a:r>
              <a:rPr lang="en-US" sz="1200" b="0" i="0" dirty="0">
                <a:solidFill>
                  <a:srgbClr val="222222"/>
                </a:solidFill>
                <a:effectLst/>
                <a:latin typeface="Arial" panose="020B0604020202020204" pitchFamily="34" charset="0"/>
              </a:rPr>
              <a:t>, </a:t>
            </a:r>
            <a:r>
              <a:rPr lang="en-US" sz="1200" b="0" i="1" dirty="0">
                <a:solidFill>
                  <a:srgbClr val="222222"/>
                </a:solidFill>
                <a:effectLst/>
                <a:latin typeface="Arial" panose="020B0604020202020204" pitchFamily="34" charset="0"/>
              </a:rPr>
              <a:t>42</a:t>
            </a:r>
            <a:r>
              <a:rPr lang="en-US" sz="1200" b="0" i="0" dirty="0">
                <a:solidFill>
                  <a:srgbClr val="222222"/>
                </a:solidFill>
                <a:effectLst/>
                <a:latin typeface="Arial" panose="020B0604020202020204" pitchFamily="34" charset="0"/>
              </a:rPr>
              <a:t>(4), E1-E11.</a:t>
            </a:r>
            <a:endParaRPr lang="en-AU" sz="1200" b="0" i="0" dirty="0">
              <a:solidFill>
                <a:srgbClr val="212121"/>
              </a:solidFill>
              <a:effectLst/>
              <a:latin typeface="+mn-lt"/>
            </a:endParaRPr>
          </a:p>
          <a:p>
            <a:endParaRPr lang="en-AU" sz="1200" dirty="0">
              <a:solidFill>
                <a:srgbClr val="212121"/>
              </a:solidFill>
              <a:latin typeface="+mn-lt"/>
            </a:endParaRPr>
          </a:p>
          <a:p>
            <a:endParaRPr lang="en-AU" sz="1200" dirty="0">
              <a:latin typeface="+mn-lt"/>
            </a:endParaRPr>
          </a:p>
        </p:txBody>
      </p:sp>
    </p:spTree>
    <p:extLst>
      <p:ext uri="{BB962C8B-B14F-4D97-AF65-F5344CB8AC3E}">
        <p14:creationId xmlns:p14="http://schemas.microsoft.com/office/powerpoint/2010/main" val="192865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9"/>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Aim</a:t>
            </a:r>
            <a:endParaRPr dirty="0"/>
          </a:p>
        </p:txBody>
      </p:sp>
      <p:grpSp>
        <p:nvGrpSpPr>
          <p:cNvPr id="307" name="Google Shape;307;p29"/>
          <p:cNvGrpSpPr/>
          <p:nvPr/>
        </p:nvGrpSpPr>
        <p:grpSpPr>
          <a:xfrm>
            <a:off x="916458" y="1019750"/>
            <a:ext cx="214625" cy="214625"/>
            <a:chOff x="2594050" y="1631825"/>
            <a:chExt cx="439625" cy="439625"/>
          </a:xfrm>
        </p:grpSpPr>
        <p:sp>
          <p:nvSpPr>
            <p:cNvPr id="308" name="Google Shape;308;p2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15" name="TextBox 14">
            <a:extLst>
              <a:ext uri="{FF2B5EF4-FFF2-40B4-BE49-F238E27FC236}">
                <a16:creationId xmlns:a16="http://schemas.microsoft.com/office/drawing/2014/main" id="{FB2A0936-55FC-043C-3304-E768008BEB69}"/>
              </a:ext>
            </a:extLst>
          </p:cNvPr>
          <p:cNvSpPr txBox="1"/>
          <p:nvPr/>
        </p:nvSpPr>
        <p:spPr>
          <a:xfrm>
            <a:off x="810039" y="1918252"/>
            <a:ext cx="7902640" cy="2169825"/>
          </a:xfrm>
          <a:prstGeom prst="rect">
            <a:avLst/>
          </a:prstGeom>
          <a:solidFill>
            <a:schemeClr val="tx2"/>
          </a:solidFill>
        </p:spPr>
        <p:txBody>
          <a:bodyPr wrap="square">
            <a:spAutoFit/>
          </a:bodyPr>
          <a:lstStyle/>
          <a:p>
            <a:pPr>
              <a:spcAft>
                <a:spcPts val="600"/>
              </a:spcAft>
            </a:pPr>
            <a:r>
              <a:rPr lang="en-US" sz="2400" b="0" i="0" u="none" strike="noStrike" dirty="0">
                <a:solidFill>
                  <a:srgbClr val="414141"/>
                </a:solidFill>
                <a:effectLst/>
                <a:latin typeface="Arial" panose="020B0604020202020204" pitchFamily="34" charset="0"/>
              </a:rPr>
              <a:t>To identify and compare best practices </a:t>
            </a:r>
            <a:r>
              <a:rPr lang="en-US" sz="2400" dirty="0">
                <a:solidFill>
                  <a:srgbClr val="414141"/>
                </a:solidFill>
                <a:latin typeface="Arial" panose="020B0604020202020204" pitchFamily="34" charset="0"/>
              </a:rPr>
              <a:t>for</a:t>
            </a:r>
            <a:r>
              <a:rPr lang="en-US" sz="2400" b="0" i="0" u="none" strike="noStrike" dirty="0">
                <a:solidFill>
                  <a:srgbClr val="414141"/>
                </a:solidFill>
                <a:effectLst/>
                <a:latin typeface="Arial" panose="020B0604020202020204" pitchFamily="34" charset="0"/>
              </a:rPr>
              <a:t> dysphagia management in Australia related to:</a:t>
            </a:r>
          </a:p>
          <a:p>
            <a:pPr marL="342900" lvl="2" indent="-342900">
              <a:spcAft>
                <a:spcPts val="600"/>
              </a:spcAft>
              <a:buFont typeface="Arial" panose="020B0604020202020204" pitchFamily="34" charset="0"/>
              <a:buChar char="•"/>
            </a:pPr>
            <a:r>
              <a:rPr lang="en-US" sz="2400" b="0" i="0" u="none" strike="noStrike" dirty="0">
                <a:solidFill>
                  <a:srgbClr val="414141"/>
                </a:solidFill>
                <a:effectLst/>
                <a:latin typeface="Arial" panose="020B0604020202020204" pitchFamily="34" charset="0"/>
              </a:rPr>
              <a:t>Screening and referral</a:t>
            </a:r>
          </a:p>
          <a:p>
            <a:pPr marL="342900" lvl="2" indent="-342900">
              <a:spcAft>
                <a:spcPts val="600"/>
              </a:spcAft>
              <a:buFont typeface="Arial" panose="020B0604020202020204" pitchFamily="34" charset="0"/>
              <a:buChar char="•"/>
            </a:pPr>
            <a:r>
              <a:rPr lang="en-US" sz="2400" dirty="0">
                <a:solidFill>
                  <a:srgbClr val="414141"/>
                </a:solidFill>
                <a:latin typeface="Arial" panose="020B0604020202020204" pitchFamily="34" charset="0"/>
              </a:rPr>
              <a:t>Triage timeframes (referral to being seen)</a:t>
            </a:r>
            <a:endParaRPr lang="en-US" sz="2400" b="0" i="0" u="none" strike="noStrike" dirty="0">
              <a:solidFill>
                <a:srgbClr val="414141"/>
              </a:solidFill>
              <a:effectLst/>
              <a:latin typeface="Arial" panose="020B0604020202020204" pitchFamily="34" charset="0"/>
            </a:endParaRPr>
          </a:p>
          <a:p>
            <a:pPr marL="342900" lvl="2" indent="-342900">
              <a:spcAft>
                <a:spcPts val="600"/>
              </a:spcAft>
              <a:buFont typeface="Arial" panose="020B0604020202020204" pitchFamily="34" charset="0"/>
              <a:buChar char="•"/>
            </a:pPr>
            <a:r>
              <a:rPr lang="en-US" sz="2400" b="0" i="0" u="none" strike="noStrike" dirty="0">
                <a:solidFill>
                  <a:srgbClr val="414141"/>
                </a:solidFill>
                <a:effectLst/>
                <a:latin typeface="Arial" panose="020B0604020202020204" pitchFamily="34" charset="0"/>
              </a:rPr>
              <a:t>Staff education</a:t>
            </a:r>
            <a:endParaRPr lang="en-AU" dirty="0"/>
          </a:p>
        </p:txBody>
      </p:sp>
    </p:spTree>
    <p:extLst>
      <p:ext uri="{BB962C8B-B14F-4D97-AF65-F5344CB8AC3E}">
        <p14:creationId xmlns:p14="http://schemas.microsoft.com/office/powerpoint/2010/main" val="461683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9"/>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is best practice?</a:t>
            </a:r>
            <a:br>
              <a:rPr lang="en" dirty="0"/>
            </a:br>
            <a:r>
              <a:rPr lang="en" dirty="0"/>
              <a:t>What is common practice?</a:t>
            </a:r>
            <a:endParaRPr dirty="0"/>
          </a:p>
        </p:txBody>
      </p:sp>
      <p:grpSp>
        <p:nvGrpSpPr>
          <p:cNvPr id="307" name="Google Shape;307;p29"/>
          <p:cNvGrpSpPr/>
          <p:nvPr/>
        </p:nvGrpSpPr>
        <p:grpSpPr>
          <a:xfrm>
            <a:off x="916458" y="1019750"/>
            <a:ext cx="214625" cy="214625"/>
            <a:chOff x="2594050" y="1631825"/>
            <a:chExt cx="439625" cy="439625"/>
          </a:xfrm>
        </p:grpSpPr>
        <p:sp>
          <p:nvSpPr>
            <p:cNvPr id="308" name="Google Shape;308;p2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29"/>
          <p:cNvSpPr/>
          <p:nvPr/>
        </p:nvSpPr>
        <p:spPr>
          <a:xfrm>
            <a:off x="1499592" y="2053050"/>
            <a:ext cx="1685100" cy="1685100"/>
          </a:xfrm>
          <a:prstGeom prst="ellipse">
            <a:avLst/>
          </a:prstGeom>
          <a:no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Lora"/>
                <a:ea typeface="Lora"/>
                <a:cs typeface="Lora"/>
                <a:sym typeface="Lora"/>
              </a:rPr>
              <a:t>Literature review</a:t>
            </a:r>
            <a:endParaRPr b="1" dirty="0">
              <a:latin typeface="Lora"/>
              <a:ea typeface="Lora"/>
              <a:cs typeface="Lora"/>
              <a:sym typeface="Lora"/>
            </a:endParaRPr>
          </a:p>
        </p:txBody>
      </p:sp>
      <p:sp>
        <p:nvSpPr>
          <p:cNvPr id="313" name="Google Shape;313;p29"/>
          <p:cNvSpPr/>
          <p:nvPr/>
        </p:nvSpPr>
        <p:spPr>
          <a:xfrm>
            <a:off x="6665840" y="2053050"/>
            <a:ext cx="1685100" cy="1685100"/>
          </a:xfrm>
          <a:prstGeom prst="ellipse">
            <a:avLst/>
          </a:prstGeom>
          <a:no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Lora"/>
                <a:ea typeface="Lora"/>
                <a:cs typeface="Lora"/>
                <a:sym typeface="Lora"/>
              </a:rPr>
              <a:t>Site referral audit</a:t>
            </a:r>
            <a:endParaRPr b="1" dirty="0">
              <a:latin typeface="Lora"/>
              <a:ea typeface="Lora"/>
              <a:cs typeface="Lora"/>
              <a:sym typeface="Lora"/>
            </a:endParaRPr>
          </a:p>
        </p:txBody>
      </p:sp>
      <p:sp>
        <p:nvSpPr>
          <p:cNvPr id="314" name="Google Shape;314;p29"/>
          <p:cNvSpPr/>
          <p:nvPr/>
        </p:nvSpPr>
        <p:spPr>
          <a:xfrm>
            <a:off x="4110400" y="2053050"/>
            <a:ext cx="1685100" cy="1685100"/>
          </a:xfrm>
          <a:prstGeom prst="ellipse">
            <a:avLst/>
          </a:prstGeom>
          <a:no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Lora"/>
                <a:ea typeface="Lora"/>
                <a:cs typeface="Lora"/>
                <a:sym typeface="Lora"/>
              </a:rPr>
              <a:t>National survey</a:t>
            </a:r>
            <a:endParaRPr b="1" dirty="0">
              <a:latin typeface="Lora"/>
              <a:ea typeface="Lora"/>
              <a:cs typeface="Lora"/>
              <a:sym typeface="Lora"/>
            </a:endParaRPr>
          </a:p>
        </p:txBody>
      </p:sp>
      <p:cxnSp>
        <p:nvCxnSpPr>
          <p:cNvPr id="315" name="Google Shape;315;p29"/>
          <p:cNvCxnSpPr>
            <a:endCxn id="314" idx="2"/>
          </p:cNvCxnSpPr>
          <p:nvPr/>
        </p:nvCxnSpPr>
        <p:spPr>
          <a:xfrm>
            <a:off x="3184600" y="2895600"/>
            <a:ext cx="925800" cy="0"/>
          </a:xfrm>
          <a:prstGeom prst="straightConnector1">
            <a:avLst/>
          </a:prstGeom>
          <a:noFill/>
          <a:ln w="38100" cap="flat" cmpd="sng">
            <a:solidFill>
              <a:schemeClr val="accent1"/>
            </a:solidFill>
            <a:prstDash val="solid"/>
            <a:round/>
            <a:headEnd type="none" w="sm" len="sm"/>
            <a:tailEnd type="triangle" w="sm" len="sm"/>
          </a:ln>
        </p:spPr>
      </p:cxnSp>
      <p:cxnSp>
        <p:nvCxnSpPr>
          <p:cNvPr id="316" name="Google Shape;316;p29"/>
          <p:cNvCxnSpPr>
            <a:endCxn id="313" idx="2"/>
          </p:cNvCxnSpPr>
          <p:nvPr/>
        </p:nvCxnSpPr>
        <p:spPr>
          <a:xfrm>
            <a:off x="5740040" y="2895600"/>
            <a:ext cx="925800" cy="0"/>
          </a:xfrm>
          <a:prstGeom prst="straightConnector1">
            <a:avLst/>
          </a:prstGeom>
          <a:noFill/>
          <a:ln w="38100" cap="flat" cmpd="sng">
            <a:solidFill>
              <a:schemeClr val="accent1"/>
            </a:solidFill>
            <a:prstDash val="solid"/>
            <a:round/>
            <a:headEnd type="none" w="sm" len="sm"/>
            <a:tailEnd type="triangle" w="sm" len="sm"/>
          </a:ln>
        </p:spPr>
      </p:cxnSp>
      <p:sp>
        <p:nvSpPr>
          <p:cNvPr id="317" name="Google Shape;317;p2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a:buClr>
                <a:schemeClr val="accent1"/>
              </a:buClr>
            </a:pPr>
            <a:r>
              <a:rPr lang="en-AU" dirty="0"/>
              <a:t>32 Papers (1998-2021)</a:t>
            </a:r>
          </a:p>
          <a:p>
            <a:pPr>
              <a:buClr>
                <a:schemeClr val="accent1"/>
              </a:buClr>
            </a:pPr>
            <a:r>
              <a:rPr lang="en-AU" dirty="0"/>
              <a:t>Mostly on prevalence or stroke related</a:t>
            </a:r>
          </a:p>
          <a:p>
            <a:pPr>
              <a:buClr>
                <a:schemeClr val="accent1"/>
              </a:buClr>
            </a:pPr>
            <a:r>
              <a:rPr lang="en-AU" dirty="0"/>
              <a:t>Only 1 paper (Norway) similar benchmarking study (</a:t>
            </a:r>
            <a:r>
              <a:rPr lang="en-AU" dirty="0" err="1"/>
              <a:t>Engh</a:t>
            </a:r>
            <a:r>
              <a:rPr lang="en-AU" dirty="0"/>
              <a:t> &amp; Speyer, 2021)</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2" name="Picture 1">
            <a:extLst>
              <a:ext uri="{FF2B5EF4-FFF2-40B4-BE49-F238E27FC236}">
                <a16:creationId xmlns:a16="http://schemas.microsoft.com/office/drawing/2014/main" id="{95D331B0-D25B-48AB-B3CA-C8052248F3CA}"/>
              </a:ext>
            </a:extLst>
          </p:cNvPr>
          <p:cNvPicPr>
            <a:picLocks noChangeAspect="1"/>
          </p:cNvPicPr>
          <p:nvPr/>
        </p:nvPicPr>
        <p:blipFill>
          <a:blip r:embed="rId3"/>
          <a:stretch>
            <a:fillRect/>
          </a:stretch>
        </p:blipFill>
        <p:spPr>
          <a:xfrm>
            <a:off x="5779484" y="3289301"/>
            <a:ext cx="1657350" cy="1657350"/>
          </a:xfrm>
          <a:prstGeom prst="rect">
            <a:avLst/>
          </a:prstGeom>
        </p:spPr>
      </p:pic>
      <p:grpSp>
        <p:nvGrpSpPr>
          <p:cNvPr id="11" name="Google Shape;814;p48">
            <a:extLst>
              <a:ext uri="{FF2B5EF4-FFF2-40B4-BE49-F238E27FC236}">
                <a16:creationId xmlns:a16="http://schemas.microsoft.com/office/drawing/2014/main" id="{315296A2-830F-415B-85D5-C3FD7C8A7394}"/>
              </a:ext>
            </a:extLst>
          </p:cNvPr>
          <p:cNvGrpSpPr/>
          <p:nvPr/>
        </p:nvGrpSpPr>
        <p:grpSpPr>
          <a:xfrm>
            <a:off x="5779484" y="3587287"/>
            <a:ext cx="342882" cy="418128"/>
            <a:chOff x="596350" y="929175"/>
            <a:chExt cx="407950" cy="497475"/>
          </a:xfrm>
        </p:grpSpPr>
        <p:sp>
          <p:nvSpPr>
            <p:cNvPr id="12" name="Google Shape;815;p48">
              <a:extLst>
                <a:ext uri="{FF2B5EF4-FFF2-40B4-BE49-F238E27FC236}">
                  <a16:creationId xmlns:a16="http://schemas.microsoft.com/office/drawing/2014/main" id="{61544E22-8EC2-4735-A7A7-D2442851DDDE}"/>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6;p48">
              <a:extLst>
                <a:ext uri="{FF2B5EF4-FFF2-40B4-BE49-F238E27FC236}">
                  <a16:creationId xmlns:a16="http://schemas.microsoft.com/office/drawing/2014/main" id="{FE67F8B7-F57B-4D3F-ABB3-0F17042AC494}"/>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48">
              <a:extLst>
                <a:ext uri="{FF2B5EF4-FFF2-40B4-BE49-F238E27FC236}">
                  <a16:creationId xmlns:a16="http://schemas.microsoft.com/office/drawing/2014/main" id="{FC1FA823-8869-4696-8BE4-3D589AB919AA}"/>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8;p48">
              <a:extLst>
                <a:ext uri="{FF2B5EF4-FFF2-40B4-BE49-F238E27FC236}">
                  <a16:creationId xmlns:a16="http://schemas.microsoft.com/office/drawing/2014/main" id="{EC15CDF6-71D2-49EE-AC63-B71EA33E3017}"/>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9;p48">
              <a:extLst>
                <a:ext uri="{FF2B5EF4-FFF2-40B4-BE49-F238E27FC236}">
                  <a16:creationId xmlns:a16="http://schemas.microsoft.com/office/drawing/2014/main" id="{F22FB2F5-0C52-4DD7-BAC6-C90D3F54496F}"/>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0;p48">
              <a:extLst>
                <a:ext uri="{FF2B5EF4-FFF2-40B4-BE49-F238E27FC236}">
                  <a16:creationId xmlns:a16="http://schemas.microsoft.com/office/drawing/2014/main" id="{76BDD08E-C28E-4635-BC1B-578D09E61D09}"/>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21;p48">
              <a:extLst>
                <a:ext uri="{FF2B5EF4-FFF2-40B4-BE49-F238E27FC236}">
                  <a16:creationId xmlns:a16="http://schemas.microsoft.com/office/drawing/2014/main" id="{B7AC2F03-56DB-4868-B370-6181529BCDC9}"/>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10;p15">
            <a:extLst>
              <a:ext uri="{FF2B5EF4-FFF2-40B4-BE49-F238E27FC236}">
                <a16:creationId xmlns:a16="http://schemas.microsoft.com/office/drawing/2014/main" id="{3A0B6963-7771-5F50-BBB6-B53E74963EC3}"/>
              </a:ext>
            </a:extLst>
          </p:cNvPr>
          <p:cNvSpPr txBox="1">
            <a:spLocks/>
          </p:cNvSpPr>
          <p:nvPr/>
        </p:nvSpPr>
        <p:spPr>
          <a:xfrm>
            <a:off x="1462143" y="238689"/>
            <a:ext cx="378780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r>
              <a:rPr lang="en-AU" dirty="0"/>
              <a:t>Literature Review</a:t>
            </a:r>
          </a:p>
        </p:txBody>
      </p:sp>
    </p:spTree>
    <p:extLst>
      <p:ext uri="{BB962C8B-B14F-4D97-AF65-F5344CB8AC3E}">
        <p14:creationId xmlns:p14="http://schemas.microsoft.com/office/powerpoint/2010/main" val="237959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72014" y="29579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Key Findings</a:t>
            </a:r>
            <a:endParaRPr dirty="0"/>
          </a:p>
        </p:txBody>
      </p:sp>
      <p:sp>
        <p:nvSpPr>
          <p:cNvPr id="171" name="Google Shape;171;p20"/>
          <p:cNvSpPr txBox="1">
            <a:spLocks noGrp="1"/>
          </p:cNvSpPr>
          <p:nvPr>
            <p:ph type="body" idx="1"/>
          </p:nvPr>
        </p:nvSpPr>
        <p:spPr>
          <a:xfrm>
            <a:off x="180174" y="295798"/>
            <a:ext cx="3285377" cy="4453293"/>
          </a:xfrm>
          <a:prstGeom prst="rect">
            <a:avLst/>
          </a:prstGeom>
          <a:solidFill>
            <a:schemeClr val="bg1"/>
          </a:solidFill>
        </p:spPr>
        <p:txBody>
          <a:bodyPr spcFirstLastPara="1" wrap="square" lIns="91425" tIns="91425" rIns="91425" bIns="91425" anchor="t" anchorCtr="0">
            <a:noAutofit/>
          </a:bodyPr>
          <a:lstStyle/>
          <a:p>
            <a:pPr marL="0" lvl="0" indent="0" algn="l" rtl="0">
              <a:spcBef>
                <a:spcPts val="600"/>
              </a:spcBef>
              <a:spcAft>
                <a:spcPts val="0"/>
              </a:spcAft>
              <a:buNone/>
            </a:pPr>
            <a:r>
              <a:rPr lang="en-AU" sz="1600" b="1" dirty="0">
                <a:highlight>
                  <a:schemeClr val="accent1"/>
                </a:highlight>
              </a:rPr>
              <a:t>Screening</a:t>
            </a:r>
            <a:endParaRPr sz="1600" b="1" dirty="0">
              <a:highlight>
                <a:schemeClr val="accent1"/>
              </a:highlight>
            </a:endParaRPr>
          </a:p>
          <a:p>
            <a:pPr marL="285750" indent="-285750"/>
            <a:r>
              <a:rPr lang="en" sz="1600" dirty="0"/>
              <a:t>Inconsistent practices in mealtime management </a:t>
            </a:r>
            <a:r>
              <a:rPr lang="en" sz="1100" dirty="0"/>
              <a:t>(Bennett et al, 2015)</a:t>
            </a:r>
            <a:endParaRPr lang="en" sz="1600" dirty="0"/>
          </a:p>
          <a:p>
            <a:pPr marL="285750" indent="-285750"/>
            <a:r>
              <a:rPr lang="en" sz="1600" dirty="0"/>
              <a:t>Nurses are appropriate to screen dysphagia</a:t>
            </a:r>
          </a:p>
          <a:p>
            <a:pPr marL="285750" indent="-285750"/>
            <a:r>
              <a:rPr lang="en" sz="1600" dirty="0"/>
              <a:t>Educational programs (with follow up) are effective in training dysphagia screening</a:t>
            </a:r>
            <a:r>
              <a:rPr lang="en" sz="1100" dirty="0"/>
              <a:t> (Werner, 2010; Jiang et al, 2016)</a:t>
            </a:r>
          </a:p>
          <a:p>
            <a:pPr marL="285750" indent="-285750"/>
            <a:r>
              <a:rPr lang="en" sz="1600" dirty="0"/>
              <a:t>40% of aged care facilities in Norway had implemented formal screening </a:t>
            </a:r>
            <a:r>
              <a:rPr lang="en" sz="1100" dirty="0"/>
              <a:t>(Engh &amp; Speyer, 2021)</a:t>
            </a:r>
          </a:p>
          <a:p>
            <a:pPr marL="285750" indent="-285750"/>
            <a:r>
              <a:rPr lang="en" sz="1600" dirty="0"/>
              <a:t>4 Screening tools identified as potential for Aged Care however all designed for stroke </a:t>
            </a:r>
            <a:r>
              <a:rPr lang="en" sz="1100" dirty="0"/>
              <a:t>(Park et al, 2015)</a:t>
            </a:r>
            <a:endParaRPr lang="en" sz="1600" dirty="0"/>
          </a:p>
          <a:p>
            <a:pPr marL="285750" indent="-285750"/>
            <a:endParaRPr sz="1600" dirty="0"/>
          </a:p>
        </p:txBody>
      </p:sp>
      <p:sp>
        <p:nvSpPr>
          <p:cNvPr id="172" name="Google Shape;172;p20"/>
          <p:cNvSpPr txBox="1">
            <a:spLocks noGrp="1"/>
          </p:cNvSpPr>
          <p:nvPr>
            <p:ph type="body" idx="2"/>
          </p:nvPr>
        </p:nvSpPr>
        <p:spPr>
          <a:xfrm>
            <a:off x="3465551" y="295798"/>
            <a:ext cx="2910625" cy="4087168"/>
          </a:xfrm>
          <a:prstGeom prst="rect">
            <a:avLst/>
          </a:prstGeom>
          <a:solidFill>
            <a:schemeClr val="bg1"/>
          </a:solidFill>
        </p:spPr>
        <p:txBody>
          <a:bodyPr spcFirstLastPara="1" wrap="square" lIns="91425" tIns="91425" rIns="91425" bIns="91425" anchor="t" anchorCtr="0">
            <a:noAutofit/>
          </a:bodyPr>
          <a:lstStyle/>
          <a:p>
            <a:pPr marL="0" lvl="0" indent="0" algn="l" rtl="0">
              <a:spcBef>
                <a:spcPts val="600"/>
              </a:spcBef>
              <a:spcAft>
                <a:spcPts val="0"/>
              </a:spcAft>
              <a:buNone/>
            </a:pPr>
            <a:r>
              <a:rPr lang="en-AU" sz="1600" b="1" dirty="0">
                <a:highlight>
                  <a:schemeClr val="accent1"/>
                </a:highlight>
              </a:rPr>
              <a:t>Referral</a:t>
            </a:r>
          </a:p>
          <a:p>
            <a:pPr marL="285750" indent="-285750"/>
            <a:r>
              <a:rPr lang="en-AU" sz="1600" dirty="0"/>
              <a:t>Only 2 papers (</a:t>
            </a:r>
            <a:r>
              <a:rPr lang="en-AU" sz="1600" dirty="0" err="1"/>
              <a:t>Shanely</a:t>
            </a:r>
            <a:r>
              <a:rPr lang="en-AU" sz="1600" dirty="0"/>
              <a:t> &amp; O’Loughlin, 1998 &amp; 2000) provided suggestions on Nursing referral forms &amp; education for aged care</a:t>
            </a:r>
          </a:p>
          <a:p>
            <a:pPr marL="285750" indent="-285750"/>
            <a:r>
              <a:rPr lang="en-AU" sz="1600" dirty="0"/>
              <a:t>SPA &amp; Vic Health provide generalised referral pathways and highlight importance</a:t>
            </a:r>
            <a:endParaRPr sz="1600" dirty="0"/>
          </a:p>
        </p:txBody>
      </p:sp>
      <p:sp>
        <p:nvSpPr>
          <p:cNvPr id="173" name="Google Shape;173;p20"/>
          <p:cNvSpPr txBox="1">
            <a:spLocks noGrp="1"/>
          </p:cNvSpPr>
          <p:nvPr>
            <p:ph type="body" idx="3"/>
          </p:nvPr>
        </p:nvSpPr>
        <p:spPr>
          <a:xfrm>
            <a:off x="6545276" y="295798"/>
            <a:ext cx="2334000" cy="4152440"/>
          </a:xfrm>
          <a:prstGeom prst="rect">
            <a:avLst/>
          </a:prstGeom>
          <a:solidFill>
            <a:schemeClr val="bg1"/>
          </a:solidFill>
        </p:spPr>
        <p:txBody>
          <a:bodyPr spcFirstLastPara="1" wrap="square" lIns="91425" tIns="91425" rIns="91425" bIns="91425" anchor="t" anchorCtr="0">
            <a:noAutofit/>
          </a:bodyPr>
          <a:lstStyle/>
          <a:p>
            <a:pPr marL="0" lvl="0" indent="0" algn="l" rtl="0">
              <a:spcBef>
                <a:spcPts val="600"/>
              </a:spcBef>
              <a:spcAft>
                <a:spcPts val="0"/>
              </a:spcAft>
              <a:buNone/>
            </a:pPr>
            <a:r>
              <a:rPr lang="en-AU" sz="1600" b="1" dirty="0">
                <a:highlight>
                  <a:schemeClr val="accent1"/>
                </a:highlight>
              </a:rPr>
              <a:t>Triage</a:t>
            </a:r>
            <a:endParaRPr sz="1600" b="1" dirty="0">
              <a:highlight>
                <a:schemeClr val="accent1"/>
              </a:highlight>
            </a:endParaRPr>
          </a:p>
          <a:p>
            <a:pPr marL="285750" indent="-285750"/>
            <a:r>
              <a:rPr lang="en-AU" sz="1600" dirty="0"/>
              <a:t>No guidelines for assessment timeframes aside for acute stroke</a:t>
            </a:r>
            <a:endParaRPr sz="1600" dirty="0"/>
          </a:p>
          <a:p>
            <a:pPr marL="0" lvl="0" indent="0" algn="l" rtl="0">
              <a:spcBef>
                <a:spcPts val="600"/>
              </a:spcBef>
              <a:spcAft>
                <a:spcPts val="0"/>
              </a:spcAft>
              <a:buNone/>
            </a:pPr>
            <a:endParaRPr sz="1400" dirty="0"/>
          </a:p>
        </p:txBody>
      </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303982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31826" y="908651"/>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Survey respondents</a:t>
            </a:r>
            <a:endParaRPr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graphicFrame>
        <p:nvGraphicFramePr>
          <p:cNvPr id="4" name="Chart 3">
            <a:extLst>
              <a:ext uri="{FF2B5EF4-FFF2-40B4-BE49-F238E27FC236}">
                <a16:creationId xmlns:a16="http://schemas.microsoft.com/office/drawing/2014/main" id="{E69C6D68-7D85-4FA2-9E1A-9C925E42DAC6}"/>
              </a:ext>
            </a:extLst>
          </p:cNvPr>
          <p:cNvGraphicFramePr/>
          <p:nvPr/>
        </p:nvGraphicFramePr>
        <p:xfrm>
          <a:off x="-969818" y="1331712"/>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6FFB2692-BC21-40E2-8A80-196843276060}"/>
              </a:ext>
            </a:extLst>
          </p:cNvPr>
          <p:cNvGraphicFramePr/>
          <p:nvPr>
            <p:extLst>
              <p:ext uri="{D42A27DB-BD31-4B8C-83A1-F6EECF244321}">
                <p14:modId xmlns:p14="http://schemas.microsoft.com/office/powerpoint/2010/main" val="2251910604"/>
              </p:ext>
            </p:extLst>
          </p:nvPr>
        </p:nvGraphicFramePr>
        <p:xfrm>
          <a:off x="150920" y="1429049"/>
          <a:ext cx="5353235" cy="318733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239627" y="2304622"/>
            <a:ext cx="713880" cy="207749"/>
          </a:xfrm>
          <a:prstGeom prst="rect">
            <a:avLst/>
          </a:prstGeom>
          <a:noFill/>
        </p:spPr>
        <p:txBody>
          <a:bodyPr wrap="square" rtlCol="0">
            <a:spAutoFit/>
          </a:bodyPr>
          <a:lstStyle/>
          <a:p>
            <a:pPr algn="ctr"/>
            <a:r>
              <a:rPr lang="en-AU" sz="750" dirty="0"/>
              <a:t>Metropolitan</a:t>
            </a:r>
          </a:p>
        </p:txBody>
      </p:sp>
      <p:sp>
        <p:nvSpPr>
          <p:cNvPr id="12" name="TextBox 11"/>
          <p:cNvSpPr txBox="1"/>
          <p:nvPr/>
        </p:nvSpPr>
        <p:spPr>
          <a:xfrm>
            <a:off x="1835491" y="3387944"/>
            <a:ext cx="713880" cy="207749"/>
          </a:xfrm>
          <a:prstGeom prst="rect">
            <a:avLst/>
          </a:prstGeom>
          <a:noFill/>
        </p:spPr>
        <p:txBody>
          <a:bodyPr wrap="square" rtlCol="0">
            <a:spAutoFit/>
          </a:bodyPr>
          <a:lstStyle/>
          <a:p>
            <a:pPr algn="ctr"/>
            <a:r>
              <a:rPr lang="en-AU" sz="750" dirty="0"/>
              <a:t>Regional</a:t>
            </a:r>
          </a:p>
        </p:txBody>
      </p:sp>
      <p:sp>
        <p:nvSpPr>
          <p:cNvPr id="13" name="TextBox 12"/>
          <p:cNvSpPr txBox="1"/>
          <p:nvPr/>
        </p:nvSpPr>
        <p:spPr>
          <a:xfrm>
            <a:off x="2443871" y="2574999"/>
            <a:ext cx="713880" cy="207749"/>
          </a:xfrm>
          <a:prstGeom prst="rect">
            <a:avLst/>
          </a:prstGeom>
          <a:noFill/>
        </p:spPr>
        <p:txBody>
          <a:bodyPr wrap="square" rtlCol="0">
            <a:spAutoFit/>
          </a:bodyPr>
          <a:lstStyle/>
          <a:p>
            <a:pPr algn="ctr"/>
            <a:r>
              <a:rPr lang="en-AU" sz="750" dirty="0"/>
              <a:t>Rural</a:t>
            </a:r>
          </a:p>
        </p:txBody>
      </p:sp>
      <p:sp>
        <p:nvSpPr>
          <p:cNvPr id="14" name="TextBox 13"/>
          <p:cNvSpPr txBox="1"/>
          <p:nvPr/>
        </p:nvSpPr>
        <p:spPr>
          <a:xfrm>
            <a:off x="4244349" y="1913136"/>
            <a:ext cx="713880" cy="207749"/>
          </a:xfrm>
          <a:prstGeom prst="rect">
            <a:avLst/>
          </a:prstGeom>
          <a:noFill/>
        </p:spPr>
        <p:txBody>
          <a:bodyPr wrap="square" rtlCol="0">
            <a:spAutoFit/>
          </a:bodyPr>
          <a:lstStyle/>
          <a:p>
            <a:pPr algn="ctr"/>
            <a:r>
              <a:rPr lang="en-AU" sz="750" dirty="0"/>
              <a:t>Did not say</a:t>
            </a:r>
          </a:p>
        </p:txBody>
      </p:sp>
      <p:sp>
        <p:nvSpPr>
          <p:cNvPr id="3" name="TextBox 2"/>
          <p:cNvSpPr txBox="1"/>
          <p:nvPr/>
        </p:nvSpPr>
        <p:spPr>
          <a:xfrm>
            <a:off x="5259650" y="1200787"/>
            <a:ext cx="3618019" cy="3539430"/>
          </a:xfrm>
          <a:prstGeom prst="rect">
            <a:avLst/>
          </a:prstGeom>
          <a:noFill/>
        </p:spPr>
        <p:txBody>
          <a:bodyPr wrap="square" rtlCol="0">
            <a:spAutoFit/>
          </a:bodyPr>
          <a:lstStyle/>
          <a:p>
            <a:r>
              <a:rPr lang="en-AU" b="1" dirty="0"/>
              <a:t>65 clinicians from across the country</a:t>
            </a:r>
          </a:p>
          <a:p>
            <a:endParaRPr lang="en-AU" dirty="0"/>
          </a:p>
          <a:p>
            <a:r>
              <a:rPr lang="en-AU" dirty="0"/>
              <a:t>Geographical location</a:t>
            </a:r>
          </a:p>
          <a:p>
            <a:pPr marL="285750" indent="-285750">
              <a:buFont typeface="Arial" panose="020B0604020202020204" pitchFamily="34" charset="0"/>
              <a:buChar char="•"/>
            </a:pPr>
            <a:r>
              <a:rPr lang="en-AU" dirty="0"/>
              <a:t>29% (n=19) from metropolitan areas</a:t>
            </a:r>
          </a:p>
          <a:p>
            <a:pPr marL="285750" indent="-285750">
              <a:buFont typeface="Arial" panose="020B0604020202020204" pitchFamily="34" charset="0"/>
              <a:buChar char="•"/>
            </a:pPr>
            <a:r>
              <a:rPr lang="en-AU" dirty="0"/>
              <a:t>37% (n=24) did not identify location</a:t>
            </a:r>
          </a:p>
          <a:p>
            <a:pPr marL="285750" indent="-285750">
              <a:buFont typeface="Arial" panose="020B0604020202020204" pitchFamily="34" charset="0"/>
              <a:buChar char="•"/>
            </a:pPr>
            <a:endParaRPr lang="en-AU" dirty="0"/>
          </a:p>
          <a:p>
            <a:r>
              <a:rPr lang="en-AU" dirty="0"/>
              <a:t>Work setting</a:t>
            </a:r>
          </a:p>
          <a:p>
            <a:pPr marL="285750" indent="-285750">
              <a:buFont typeface="Arial" panose="020B0604020202020204" pitchFamily="34" charset="0"/>
              <a:buChar char="•"/>
            </a:pPr>
            <a:r>
              <a:rPr lang="en-AU" dirty="0"/>
              <a:t>48% (n=31) worked in private setting</a:t>
            </a:r>
          </a:p>
          <a:p>
            <a:pPr marL="285750" indent="-285750">
              <a:buFont typeface="Arial" panose="020B0604020202020204" pitchFamily="34" charset="0"/>
              <a:buChar char="•"/>
            </a:pPr>
            <a:r>
              <a:rPr lang="en-AU" dirty="0"/>
              <a:t>40% (n=26) worked in public setting</a:t>
            </a:r>
          </a:p>
          <a:p>
            <a:pPr marL="285750" indent="-285750">
              <a:buFont typeface="Arial" panose="020B0604020202020204" pitchFamily="34" charset="0"/>
              <a:buChar char="•"/>
            </a:pPr>
            <a:r>
              <a:rPr lang="en-AU" dirty="0"/>
              <a:t>12% (n=8) worked in not-for-profit</a:t>
            </a:r>
          </a:p>
          <a:p>
            <a:pPr marL="285750" indent="-285750">
              <a:buFont typeface="Arial" panose="020B0604020202020204" pitchFamily="34" charset="0"/>
              <a:buChar char="•"/>
            </a:pPr>
            <a:endParaRPr lang="en-AU" dirty="0"/>
          </a:p>
          <a:p>
            <a:r>
              <a:rPr lang="en-AU" dirty="0"/>
              <a:t>Facility size (number of residents)</a:t>
            </a:r>
          </a:p>
          <a:p>
            <a:pPr marL="285750" indent="-285750">
              <a:buFont typeface="Arial" panose="020B0604020202020204" pitchFamily="34" charset="0"/>
              <a:buChar char="•"/>
            </a:pPr>
            <a:r>
              <a:rPr lang="en-AU" dirty="0"/>
              <a:t>20% (n=13) ≤60 residents</a:t>
            </a:r>
          </a:p>
          <a:p>
            <a:pPr marL="285750" indent="-285750">
              <a:buFont typeface="Arial" panose="020B0604020202020204" pitchFamily="34" charset="0"/>
              <a:buChar char="•"/>
            </a:pPr>
            <a:r>
              <a:rPr lang="en-AU" dirty="0"/>
              <a:t>17% (n=11) 61-100 residents</a:t>
            </a:r>
          </a:p>
          <a:p>
            <a:pPr marL="285750" indent="-285750">
              <a:buFont typeface="Arial" panose="020B0604020202020204" pitchFamily="34" charset="0"/>
              <a:buChar char="•"/>
            </a:pPr>
            <a:r>
              <a:rPr lang="en-AU" dirty="0"/>
              <a:t>14% (n=9) 101-200 residents</a:t>
            </a:r>
          </a:p>
          <a:p>
            <a:pPr marL="285750" indent="-285750">
              <a:buFont typeface="Arial" panose="020B0604020202020204" pitchFamily="34" charset="0"/>
              <a:buChar char="•"/>
            </a:pPr>
            <a:r>
              <a:rPr lang="en-AU" dirty="0"/>
              <a:t>49% (n=32) &gt;200 residents</a:t>
            </a:r>
          </a:p>
        </p:txBody>
      </p:sp>
    </p:spTree>
    <p:extLst>
      <p:ext uri="{BB962C8B-B14F-4D97-AF65-F5344CB8AC3E}">
        <p14:creationId xmlns:p14="http://schemas.microsoft.com/office/powerpoint/2010/main" val="187865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643849" y="765187"/>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AU" dirty="0">
                <a:highlight>
                  <a:schemeClr val="accent1"/>
                </a:highlight>
              </a:rPr>
              <a:t>Screening</a:t>
            </a:r>
            <a:endParaRPr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graphicFrame>
        <p:nvGraphicFramePr>
          <p:cNvPr id="4" name="Chart 3">
            <a:extLst>
              <a:ext uri="{FF2B5EF4-FFF2-40B4-BE49-F238E27FC236}">
                <a16:creationId xmlns:a16="http://schemas.microsoft.com/office/drawing/2014/main" id="{0025BCD7-6CCF-4B36-9B76-C68B0B07E7E5}"/>
              </a:ext>
            </a:extLst>
          </p:cNvPr>
          <p:cNvGraphicFramePr/>
          <p:nvPr>
            <p:extLst>
              <p:ext uri="{D42A27DB-BD31-4B8C-83A1-F6EECF244321}">
                <p14:modId xmlns:p14="http://schemas.microsoft.com/office/powerpoint/2010/main" val="2268265157"/>
              </p:ext>
            </p:extLst>
          </p:nvPr>
        </p:nvGraphicFramePr>
        <p:xfrm>
          <a:off x="-416453" y="1337551"/>
          <a:ext cx="5549222" cy="380626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FCE2AEA-E9DC-B786-B155-58A7EFF71301}"/>
              </a:ext>
            </a:extLst>
          </p:cNvPr>
          <p:cNvSpPr txBox="1"/>
          <p:nvPr/>
        </p:nvSpPr>
        <p:spPr>
          <a:xfrm>
            <a:off x="5132769" y="2106037"/>
            <a:ext cx="3621751" cy="954107"/>
          </a:xfrm>
          <a:prstGeom prst="rect">
            <a:avLst/>
          </a:prstGeom>
          <a:noFill/>
        </p:spPr>
        <p:txBody>
          <a:bodyPr wrap="square" rtlCol="0">
            <a:spAutoFit/>
          </a:bodyPr>
          <a:lstStyle/>
          <a:p>
            <a:r>
              <a:rPr lang="en-AU" b="1" dirty="0"/>
              <a:t>Type of screening:</a:t>
            </a:r>
          </a:p>
          <a:p>
            <a:pPr marL="285750" indent="-285750">
              <a:buFont typeface="Arial" panose="020B0604020202020204" pitchFamily="34" charset="0"/>
              <a:buChar char="•"/>
            </a:pPr>
            <a:r>
              <a:rPr lang="en-AU" dirty="0"/>
              <a:t>Site-developed observation criteria (8)</a:t>
            </a:r>
          </a:p>
          <a:p>
            <a:pPr marL="285750" indent="-285750">
              <a:buFont typeface="Arial" panose="020B0604020202020204" pitchFamily="34" charset="0"/>
              <a:buChar char="•"/>
            </a:pPr>
            <a:r>
              <a:rPr lang="en-AU" dirty="0"/>
              <a:t>Water sip test (2)</a:t>
            </a:r>
          </a:p>
          <a:p>
            <a:pPr marL="285750" indent="-285750">
              <a:buFont typeface="Arial" panose="020B0604020202020204" pitchFamily="34" charset="0"/>
              <a:buChar char="•"/>
            </a:pPr>
            <a:r>
              <a:rPr lang="en-AU" dirty="0"/>
              <a:t>Stroke swallow screening tool (2)</a:t>
            </a:r>
          </a:p>
        </p:txBody>
      </p:sp>
    </p:spTree>
    <p:extLst>
      <p:ext uri="{BB962C8B-B14F-4D97-AF65-F5344CB8AC3E}">
        <p14:creationId xmlns:p14="http://schemas.microsoft.com/office/powerpoint/2010/main" val="441367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37912" y="625973"/>
            <a:ext cx="6983726"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highlight>
                  <a:schemeClr val="accent1"/>
                </a:highlight>
              </a:rPr>
              <a:t>Referrals: </a:t>
            </a:r>
            <a:r>
              <a:rPr lang="en" dirty="0"/>
              <a:t>What information is important on a referral? And how often is all this information present?</a:t>
            </a:r>
            <a:endParaRPr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graphicFrame>
        <p:nvGraphicFramePr>
          <p:cNvPr id="4" name="Table 3"/>
          <p:cNvGraphicFramePr>
            <a:graphicFrameLocks noGrp="1"/>
          </p:cNvGraphicFramePr>
          <p:nvPr>
            <p:extLst>
              <p:ext uri="{D42A27DB-BD31-4B8C-83A1-F6EECF244321}">
                <p14:modId xmlns:p14="http://schemas.microsoft.com/office/powerpoint/2010/main" val="2441106313"/>
              </p:ext>
            </p:extLst>
          </p:nvPr>
        </p:nvGraphicFramePr>
        <p:xfrm>
          <a:off x="687238" y="1453073"/>
          <a:ext cx="7749396" cy="2550160"/>
        </p:xfrm>
        <a:graphic>
          <a:graphicData uri="http://schemas.openxmlformats.org/drawingml/2006/table">
            <a:tbl>
              <a:tblPr firstRow="1" bandRow="1">
                <a:tableStyleId>{DA5B2040-0373-4AB5-8C16-54180E59C3D7}</a:tableStyleId>
              </a:tblPr>
              <a:tblGrid>
                <a:gridCol w="2583132">
                  <a:extLst>
                    <a:ext uri="{9D8B030D-6E8A-4147-A177-3AD203B41FA5}">
                      <a16:colId xmlns:a16="http://schemas.microsoft.com/office/drawing/2014/main" val="709686502"/>
                    </a:ext>
                  </a:extLst>
                </a:gridCol>
                <a:gridCol w="2583132">
                  <a:extLst>
                    <a:ext uri="{9D8B030D-6E8A-4147-A177-3AD203B41FA5}">
                      <a16:colId xmlns:a16="http://schemas.microsoft.com/office/drawing/2014/main" val="815405347"/>
                    </a:ext>
                  </a:extLst>
                </a:gridCol>
                <a:gridCol w="2583132">
                  <a:extLst>
                    <a:ext uri="{9D8B030D-6E8A-4147-A177-3AD203B41FA5}">
                      <a16:colId xmlns:a16="http://schemas.microsoft.com/office/drawing/2014/main" val="1474703486"/>
                    </a:ext>
                  </a:extLst>
                </a:gridCol>
              </a:tblGrid>
              <a:tr h="370840">
                <a:tc>
                  <a:txBody>
                    <a:bodyPr/>
                    <a:lstStyle/>
                    <a:p>
                      <a:pPr>
                        <a:spcBef>
                          <a:spcPts val="600"/>
                        </a:spcBef>
                        <a:spcAft>
                          <a:spcPts val="600"/>
                        </a:spcAft>
                      </a:pPr>
                      <a:r>
                        <a:rPr lang="en-AU" b="1" dirty="0"/>
                        <a:t>Strong agreement</a:t>
                      </a:r>
                    </a:p>
                  </a:txBody>
                  <a:tcPr anchor="ctr">
                    <a:solidFill>
                      <a:schemeClr val="accent2">
                        <a:lumMod val="60000"/>
                        <a:lumOff val="40000"/>
                      </a:schemeClr>
                    </a:solidFill>
                  </a:tcPr>
                </a:tc>
                <a:tc>
                  <a:txBody>
                    <a:bodyPr/>
                    <a:lstStyle/>
                    <a:p>
                      <a:pPr>
                        <a:spcBef>
                          <a:spcPts val="600"/>
                        </a:spcBef>
                        <a:spcAft>
                          <a:spcPts val="600"/>
                        </a:spcAft>
                      </a:pPr>
                      <a:r>
                        <a:rPr lang="en-AU" b="1" dirty="0"/>
                        <a:t>Mixed</a:t>
                      </a:r>
                      <a:r>
                        <a:rPr lang="en-AU" b="1" baseline="0" dirty="0"/>
                        <a:t> agreement</a:t>
                      </a:r>
                      <a:endParaRPr lang="en-AU" b="1" dirty="0"/>
                    </a:p>
                  </a:txBody>
                  <a:tcPr anchor="ctr">
                    <a:solidFill>
                      <a:schemeClr val="accent2">
                        <a:lumMod val="40000"/>
                        <a:lumOff val="60000"/>
                      </a:schemeClr>
                    </a:solidFill>
                  </a:tcPr>
                </a:tc>
                <a:tc>
                  <a:txBody>
                    <a:bodyPr/>
                    <a:lstStyle/>
                    <a:p>
                      <a:pPr>
                        <a:spcBef>
                          <a:spcPts val="600"/>
                        </a:spcBef>
                        <a:spcAft>
                          <a:spcPts val="600"/>
                        </a:spcAft>
                      </a:pPr>
                      <a:r>
                        <a:rPr lang="en-AU" b="1" dirty="0"/>
                        <a:t>Weak agreement</a:t>
                      </a:r>
                    </a:p>
                  </a:txBody>
                  <a:tcPr anchor="ctr">
                    <a:solidFill>
                      <a:schemeClr val="accent2">
                        <a:lumMod val="20000"/>
                        <a:lumOff val="80000"/>
                      </a:schemeClr>
                    </a:solidFill>
                  </a:tcPr>
                </a:tc>
                <a:extLst>
                  <a:ext uri="{0D108BD9-81ED-4DB2-BD59-A6C34878D82A}">
                    <a16:rowId xmlns:a16="http://schemas.microsoft.com/office/drawing/2014/main" val="3520159246"/>
                  </a:ext>
                </a:extLst>
              </a:tr>
              <a:tr h="370840">
                <a:tc>
                  <a:txBody>
                    <a:bodyPr/>
                    <a:lstStyle/>
                    <a:p>
                      <a:pPr>
                        <a:spcAft>
                          <a:spcPts val="600"/>
                        </a:spcAft>
                      </a:pPr>
                      <a:r>
                        <a:rPr lang="en-AU" dirty="0"/>
                        <a:t>Signs of dysphagia</a:t>
                      </a:r>
                      <a:r>
                        <a:rPr lang="en-AU" baseline="0" dirty="0"/>
                        <a:t> (65)</a:t>
                      </a:r>
                    </a:p>
                    <a:p>
                      <a:pPr>
                        <a:spcAft>
                          <a:spcPts val="600"/>
                        </a:spcAft>
                      </a:pPr>
                      <a:r>
                        <a:rPr lang="en-AU" baseline="0" dirty="0"/>
                        <a:t>Current diet (61)</a:t>
                      </a:r>
                      <a:endParaRPr lang="en-AU" dirty="0"/>
                    </a:p>
                  </a:txBody>
                  <a:tcPr>
                    <a:solidFill>
                      <a:schemeClr val="accent2">
                        <a:lumMod val="60000"/>
                        <a:lumOff val="40000"/>
                      </a:schemeClr>
                    </a:solidFill>
                  </a:tcPr>
                </a:tc>
                <a:tc>
                  <a:txBody>
                    <a:bodyPr/>
                    <a:lstStyle/>
                    <a:p>
                      <a:pPr>
                        <a:spcAft>
                          <a:spcPts val="600"/>
                        </a:spcAft>
                      </a:pPr>
                      <a:r>
                        <a:rPr lang="en-AU" dirty="0"/>
                        <a:t>Cognitive status (56)</a:t>
                      </a:r>
                    </a:p>
                    <a:p>
                      <a:pPr>
                        <a:spcAft>
                          <a:spcPts val="600"/>
                        </a:spcAft>
                      </a:pPr>
                      <a:r>
                        <a:rPr lang="en-AU" dirty="0"/>
                        <a:t>Chest status (55)</a:t>
                      </a:r>
                    </a:p>
                    <a:p>
                      <a:pPr>
                        <a:spcAft>
                          <a:spcPts val="600"/>
                        </a:spcAft>
                      </a:pPr>
                      <a:r>
                        <a:rPr lang="en-AU" dirty="0"/>
                        <a:t>Nutrition/Weight loss (48)</a:t>
                      </a:r>
                    </a:p>
                    <a:p>
                      <a:pPr>
                        <a:spcAft>
                          <a:spcPts val="600"/>
                        </a:spcAft>
                      </a:pPr>
                      <a:r>
                        <a:rPr lang="en-AU" dirty="0"/>
                        <a:t>Strategies trialled/in use (40)</a:t>
                      </a:r>
                    </a:p>
                  </a:txBody>
                  <a:tcPr>
                    <a:solidFill>
                      <a:schemeClr val="accent2">
                        <a:lumMod val="40000"/>
                        <a:lumOff val="60000"/>
                      </a:schemeClr>
                    </a:solidFill>
                  </a:tcPr>
                </a:tc>
                <a:tc>
                  <a:txBody>
                    <a:bodyPr/>
                    <a:lstStyle/>
                    <a:p>
                      <a:pPr>
                        <a:spcAft>
                          <a:spcPts val="600"/>
                        </a:spcAft>
                      </a:pPr>
                      <a:r>
                        <a:rPr lang="en-AU" dirty="0"/>
                        <a:t>Medical history (5)</a:t>
                      </a:r>
                    </a:p>
                    <a:p>
                      <a:pPr>
                        <a:spcAft>
                          <a:spcPts val="600"/>
                        </a:spcAft>
                      </a:pPr>
                      <a:r>
                        <a:rPr lang="en-AU" dirty="0"/>
                        <a:t>GOC/Risk</a:t>
                      </a:r>
                      <a:r>
                        <a:rPr lang="en-AU" baseline="0" dirty="0"/>
                        <a:t> feeding (5)</a:t>
                      </a:r>
                    </a:p>
                    <a:p>
                      <a:pPr>
                        <a:spcAft>
                          <a:spcPts val="600"/>
                        </a:spcAft>
                      </a:pPr>
                      <a:r>
                        <a:rPr lang="en-AU" baseline="0" dirty="0"/>
                        <a:t>Choking history (5)</a:t>
                      </a:r>
                    </a:p>
                    <a:p>
                      <a:pPr>
                        <a:spcAft>
                          <a:spcPts val="600"/>
                        </a:spcAft>
                      </a:pPr>
                      <a:r>
                        <a:rPr lang="en-AU" baseline="0" dirty="0"/>
                        <a:t>Level of assistance needed with eating (1)</a:t>
                      </a:r>
                    </a:p>
                    <a:p>
                      <a:pPr>
                        <a:spcAft>
                          <a:spcPts val="600"/>
                        </a:spcAft>
                      </a:pPr>
                      <a:r>
                        <a:rPr lang="en-AU" baseline="0" dirty="0"/>
                        <a:t>Dentition (1)</a:t>
                      </a:r>
                    </a:p>
                    <a:p>
                      <a:pPr>
                        <a:spcAft>
                          <a:spcPts val="600"/>
                        </a:spcAft>
                      </a:pPr>
                      <a:r>
                        <a:rPr lang="en-AU" baseline="0" dirty="0"/>
                        <a:t>Previous speech pathology input (1)</a:t>
                      </a:r>
                      <a:endParaRPr lang="en-AU" dirty="0"/>
                    </a:p>
                  </a:txBody>
                  <a:tcPr>
                    <a:solidFill>
                      <a:schemeClr val="accent2">
                        <a:lumMod val="20000"/>
                        <a:lumOff val="80000"/>
                      </a:schemeClr>
                    </a:solidFill>
                  </a:tcPr>
                </a:tc>
                <a:extLst>
                  <a:ext uri="{0D108BD9-81ED-4DB2-BD59-A6C34878D82A}">
                    <a16:rowId xmlns:a16="http://schemas.microsoft.com/office/drawing/2014/main" val="1825699982"/>
                  </a:ext>
                </a:extLst>
              </a:tr>
            </a:tbl>
          </a:graphicData>
        </a:graphic>
      </p:graphicFrame>
      <p:sp>
        <p:nvSpPr>
          <p:cNvPr id="5" name="TextBox 4"/>
          <p:cNvSpPr txBox="1"/>
          <p:nvPr/>
        </p:nvSpPr>
        <p:spPr>
          <a:xfrm>
            <a:off x="687238" y="4255519"/>
            <a:ext cx="7749396" cy="307777"/>
          </a:xfrm>
          <a:prstGeom prst="rect">
            <a:avLst/>
          </a:prstGeom>
          <a:noFill/>
        </p:spPr>
        <p:txBody>
          <a:bodyPr wrap="square" rtlCol="0">
            <a:spAutoFit/>
          </a:bodyPr>
          <a:lstStyle/>
          <a:p>
            <a:r>
              <a:rPr lang="en-AU" b="1" dirty="0"/>
              <a:t>No respondents </a:t>
            </a:r>
            <a:r>
              <a:rPr lang="en-AU" dirty="0"/>
              <a:t>said that referrals are generally complete/that all information is on a referral</a:t>
            </a:r>
          </a:p>
        </p:txBody>
      </p:sp>
    </p:spTree>
    <p:extLst>
      <p:ext uri="{BB962C8B-B14F-4D97-AF65-F5344CB8AC3E}">
        <p14:creationId xmlns:p14="http://schemas.microsoft.com/office/powerpoint/2010/main" val="284674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29000" y="656019"/>
            <a:ext cx="7888891"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highlight>
                  <a:schemeClr val="accent1"/>
                </a:highlight>
              </a:rPr>
              <a:t>Triage</a:t>
            </a:r>
            <a:endParaRPr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9" name="TextBox 18">
            <a:extLst>
              <a:ext uri="{FF2B5EF4-FFF2-40B4-BE49-F238E27FC236}">
                <a16:creationId xmlns:a16="http://schemas.microsoft.com/office/drawing/2014/main" id="{2D3BD051-05EC-B900-38CD-2B940328F067}"/>
              </a:ext>
            </a:extLst>
          </p:cNvPr>
          <p:cNvSpPr txBox="1"/>
          <p:nvPr/>
        </p:nvSpPr>
        <p:spPr>
          <a:xfrm>
            <a:off x="1400783" y="1628073"/>
            <a:ext cx="6819089" cy="2585323"/>
          </a:xfrm>
          <a:prstGeom prst="rect">
            <a:avLst/>
          </a:prstGeom>
          <a:noFill/>
        </p:spPr>
        <p:txBody>
          <a:bodyPr wrap="square">
            <a:spAutoFit/>
          </a:bodyPr>
          <a:lstStyle/>
          <a:p>
            <a:r>
              <a:rPr lang="en-AU" sz="1800" b="1" dirty="0"/>
              <a:t>16 respondents reported triage timeframes</a:t>
            </a:r>
          </a:p>
          <a:p>
            <a:endParaRPr lang="en-AU" sz="1800" dirty="0"/>
          </a:p>
          <a:p>
            <a:r>
              <a:rPr lang="en-AU" sz="1800" dirty="0"/>
              <a:t>Timeframe for referrals </a:t>
            </a:r>
            <a:r>
              <a:rPr lang="en-AU" sz="1800" u="sng" dirty="0"/>
              <a:t>with</a:t>
            </a:r>
            <a:r>
              <a:rPr lang="en-AU" sz="1800" dirty="0"/>
              <a:t> signs aspiration/choking:</a:t>
            </a:r>
          </a:p>
          <a:p>
            <a:pPr marL="285750" indent="-285750">
              <a:buFont typeface="Arial" panose="020B0604020202020204" pitchFamily="34" charset="0"/>
              <a:buChar char="•"/>
            </a:pPr>
            <a:r>
              <a:rPr lang="en-AU" sz="1800" dirty="0"/>
              <a:t>Range 1-14 days</a:t>
            </a:r>
          </a:p>
          <a:p>
            <a:pPr marL="285750" indent="-285750">
              <a:buFont typeface="Arial" panose="020B0604020202020204" pitchFamily="34" charset="0"/>
              <a:buChar char="•"/>
            </a:pPr>
            <a:r>
              <a:rPr lang="en-AU" sz="1800" dirty="0"/>
              <a:t>Mean 3.8 days</a:t>
            </a:r>
          </a:p>
          <a:p>
            <a:pPr marL="285750" indent="-285750">
              <a:buFont typeface="Arial" panose="020B0604020202020204" pitchFamily="34" charset="0"/>
              <a:buChar char="•"/>
            </a:pPr>
            <a:endParaRPr lang="en-AU" sz="1800" dirty="0"/>
          </a:p>
          <a:p>
            <a:r>
              <a:rPr lang="en-AU" sz="1800" dirty="0"/>
              <a:t>Timeframe for referrals </a:t>
            </a:r>
            <a:r>
              <a:rPr lang="en-AU" sz="1800" u="sng" dirty="0"/>
              <a:t>without</a:t>
            </a:r>
            <a:r>
              <a:rPr lang="en-AU" sz="1800" dirty="0"/>
              <a:t> signs aspiration/choking:</a:t>
            </a:r>
          </a:p>
          <a:p>
            <a:pPr marL="285750" indent="-285750">
              <a:buFont typeface="Arial" panose="020B0604020202020204" pitchFamily="34" charset="0"/>
              <a:buChar char="•"/>
            </a:pPr>
            <a:r>
              <a:rPr lang="en-AU" sz="1800" dirty="0"/>
              <a:t>Range 2-30 days</a:t>
            </a:r>
          </a:p>
          <a:p>
            <a:pPr marL="285750" indent="-285750">
              <a:buFont typeface="Arial" panose="020B0604020202020204" pitchFamily="34" charset="0"/>
              <a:buChar char="•"/>
            </a:pPr>
            <a:r>
              <a:rPr lang="en-AU" sz="1800" dirty="0"/>
              <a:t>Mean 8.6 days</a:t>
            </a:r>
          </a:p>
        </p:txBody>
      </p:sp>
    </p:spTree>
    <p:extLst>
      <p:ext uri="{BB962C8B-B14F-4D97-AF65-F5344CB8AC3E}">
        <p14:creationId xmlns:p14="http://schemas.microsoft.com/office/powerpoint/2010/main" val="2556691968"/>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FFCD00"/>
      </a:accent1>
      <a:accent2>
        <a:srgbClr val="F6921D"/>
      </a:accent2>
      <a:accent3>
        <a:srgbClr val="A7693A"/>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TotalTime>
  <Words>2345</Words>
  <Application>Microsoft Office PowerPoint</Application>
  <PresentationFormat>On-screen Show (16:9)</PresentationFormat>
  <Paragraphs>249</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Quattrocento Sans</vt:lpstr>
      <vt:lpstr>Arial</vt:lpstr>
      <vt:lpstr>Calibri</vt:lpstr>
      <vt:lpstr>Wingdings</vt:lpstr>
      <vt:lpstr>Lora</vt:lpstr>
      <vt:lpstr>Viola template</vt:lpstr>
      <vt:lpstr>Screening, Referral, and Triage of Dysphagia in Residential Aged Care Facilities</vt:lpstr>
      <vt:lpstr>Aim</vt:lpstr>
      <vt:lpstr>What is best practice? What is common practice?</vt:lpstr>
      <vt:lpstr>PowerPoint Presentation</vt:lpstr>
      <vt:lpstr>Key Findings</vt:lpstr>
      <vt:lpstr>Survey respondents</vt:lpstr>
      <vt:lpstr>Screening</vt:lpstr>
      <vt:lpstr>Referrals: What information is important on a referral? And how often is all this information present?</vt:lpstr>
      <vt:lpstr>Triage</vt:lpstr>
      <vt:lpstr>Training: Do you provide staff dysphagia education?  If so, how often?</vt:lpstr>
      <vt:lpstr>What were the main barriers to quality care?</vt:lpstr>
      <vt:lpstr>Audit of referrals for dysphagia</vt:lpstr>
      <vt:lpstr>Audit results</vt:lpstr>
      <vt:lpstr>Clinical implications</vt:lpstr>
      <vt:lpstr>Where to next?</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 wants toast”:  Screening, Referral, and Triage of Dysphagia in RACFs</dc:title>
  <dc:creator>Heather Donaldson</dc:creator>
  <cp:lastModifiedBy>Heather Donaldson</cp:lastModifiedBy>
  <cp:revision>38</cp:revision>
  <dcterms:modified xsi:type="dcterms:W3CDTF">2022-08-04T00:47:04Z</dcterms:modified>
</cp:coreProperties>
</file>